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24"/>
  </p:notesMasterIdLst>
  <p:handoutMasterIdLst>
    <p:handoutMasterId r:id="rId25"/>
  </p:handoutMasterIdLst>
  <p:sldIdLst>
    <p:sldId id="256" r:id="rId2"/>
    <p:sldId id="257" r:id="rId3"/>
    <p:sldId id="261" r:id="rId4"/>
    <p:sldId id="263" r:id="rId5"/>
    <p:sldId id="264" r:id="rId6"/>
    <p:sldId id="273" r:id="rId7"/>
    <p:sldId id="274" r:id="rId8"/>
    <p:sldId id="275" r:id="rId9"/>
    <p:sldId id="276" r:id="rId10"/>
    <p:sldId id="265" r:id="rId11"/>
    <p:sldId id="266" r:id="rId12"/>
    <p:sldId id="267" r:id="rId13"/>
    <p:sldId id="269" r:id="rId14"/>
    <p:sldId id="277" r:id="rId15"/>
    <p:sldId id="278" r:id="rId16"/>
    <p:sldId id="270" r:id="rId17"/>
    <p:sldId id="271" r:id="rId18"/>
    <p:sldId id="272" r:id="rId19"/>
    <p:sldId id="268" r:id="rId20"/>
    <p:sldId id="258" r:id="rId21"/>
    <p:sldId id="262"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CBD7FF"/>
    <a:srgbClr val="0D223F"/>
    <a:srgbClr val="927633"/>
    <a:srgbClr val="0000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20"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62B20A-ACC3-9A41-B4AA-7592CB1F0204}" type="datetimeFigureOut">
              <a:rPr lang="en-US" smtClean="0"/>
              <a:t>4/12/18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7B1E9-FF8F-F54B-A158-8B9F5E08175D}" type="slidenum">
              <a:rPr lang="en-US" smtClean="0"/>
              <a:t>‹#›</a:t>
            </a:fld>
            <a:endParaRPr lang="en-US"/>
          </a:p>
        </p:txBody>
      </p:sp>
    </p:spTree>
    <p:extLst>
      <p:ext uri="{BB962C8B-B14F-4D97-AF65-F5344CB8AC3E}">
        <p14:creationId xmlns:p14="http://schemas.microsoft.com/office/powerpoint/2010/main" val="370418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DBEB7-53F2-5243-8EA0-9849D73B3507}" type="datetimeFigureOut">
              <a:rPr lang="en-US" smtClean="0"/>
              <a:t>4/12/18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382CD-FA4B-C04B-8F54-9B9EEDB5FFEA}" type="slidenum">
              <a:rPr lang="en-US" smtClean="0"/>
              <a:t>‹#›</a:t>
            </a:fld>
            <a:endParaRPr lang="en-US"/>
          </a:p>
        </p:txBody>
      </p:sp>
    </p:spTree>
    <p:extLst>
      <p:ext uri="{BB962C8B-B14F-4D97-AF65-F5344CB8AC3E}">
        <p14:creationId xmlns:p14="http://schemas.microsoft.com/office/powerpoint/2010/main" val="395866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382CD-FA4B-C04B-8F54-9B9EEDB5FFEA}" type="slidenum">
              <a:rPr lang="en-US" smtClean="0"/>
              <a:t>3</a:t>
            </a:fld>
            <a:endParaRPr lang="en-US"/>
          </a:p>
        </p:txBody>
      </p:sp>
    </p:spTree>
    <p:extLst>
      <p:ext uri="{BB962C8B-B14F-4D97-AF65-F5344CB8AC3E}">
        <p14:creationId xmlns:p14="http://schemas.microsoft.com/office/powerpoint/2010/main" val="394126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382CD-FA4B-C04B-8F54-9B9EEDB5FFEA}" type="slidenum">
              <a:rPr lang="en-US" smtClean="0"/>
              <a:t>21</a:t>
            </a:fld>
            <a:endParaRPr lang="en-US"/>
          </a:p>
        </p:txBody>
      </p:sp>
    </p:spTree>
    <p:extLst>
      <p:ext uri="{BB962C8B-B14F-4D97-AF65-F5344CB8AC3E}">
        <p14:creationId xmlns:p14="http://schemas.microsoft.com/office/powerpoint/2010/main" val="394126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April 12, 2018</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4/12/18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April 12, 2018</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April 12, 2018</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April 12, 2018</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April 12, 2018</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April 12, 2018</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April 12, 2018</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April 12, 2018</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April 12, 2018</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April 12, 2018</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izzomar@rcan.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2.gif"/><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eguerra@academyolmc.org" TargetMode="External"/><Relationship Id="rId3" Type="http://schemas.openxmlformats.org/officeDocument/2006/relationships/hyperlink" Target="mailto:lknowles@academyolmc.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3164" y="2443210"/>
            <a:ext cx="4121050" cy="428625"/>
          </a:xfrm>
        </p:spPr>
        <p:txBody>
          <a:bodyPr/>
          <a:lstStyle/>
          <a:p>
            <a:r>
              <a:rPr lang="en-US" sz="3200" b="1" dirty="0" smtClean="0">
                <a:solidFill>
                  <a:schemeClr val="bg1">
                    <a:lumMod val="50000"/>
                    <a:lumOff val="50000"/>
                  </a:schemeClr>
                </a:solidFill>
              </a:rPr>
              <a:t>Academy of Our Lady of Mount Carmel</a:t>
            </a:r>
            <a:endParaRPr lang="en-US" sz="3200" b="1" dirty="0">
              <a:solidFill>
                <a:schemeClr val="bg1">
                  <a:lumMod val="50000"/>
                  <a:lumOff val="50000"/>
                </a:schemeClr>
              </a:solidFill>
            </a:endParaRPr>
          </a:p>
        </p:txBody>
      </p:sp>
      <p:sp>
        <p:nvSpPr>
          <p:cNvPr id="3" name="Title 2"/>
          <p:cNvSpPr>
            <a:spLocks noGrp="1"/>
          </p:cNvSpPr>
          <p:nvPr>
            <p:ph type="title"/>
          </p:nvPr>
        </p:nvSpPr>
        <p:spPr>
          <a:xfrm>
            <a:off x="648559" y="445830"/>
            <a:ext cx="7850260" cy="1405036"/>
          </a:xfrm>
        </p:spPr>
        <p:txBody>
          <a:bodyPr>
            <a:noAutofit/>
          </a:bodyPr>
          <a:lstStyle/>
          <a:p>
            <a:r>
              <a:rPr lang="en-US" sz="6000" dirty="0" smtClean="0">
                <a:solidFill>
                  <a:srgbClr val="000090"/>
                </a:solidFill>
              </a:rPr>
              <a:t>State of The school</a:t>
            </a:r>
            <a:endParaRPr lang="en-US" sz="6000" dirty="0">
              <a:solidFill>
                <a:srgbClr val="000090"/>
              </a:solidFill>
            </a:endParaRPr>
          </a:p>
        </p:txBody>
      </p:sp>
      <p:pic>
        <p:nvPicPr>
          <p:cNvPr id="4" name="Picture 3" descr="SHEILD NO BACKGROUN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813" y="3517238"/>
            <a:ext cx="1164542" cy="1261588"/>
          </a:xfrm>
          <a:prstGeom prst="rect">
            <a:avLst/>
          </a:prstGeom>
        </p:spPr>
      </p:pic>
      <p:sp>
        <p:nvSpPr>
          <p:cNvPr id="5" name="TextBox 4"/>
          <p:cNvSpPr txBox="1"/>
          <p:nvPr/>
        </p:nvSpPr>
        <p:spPr>
          <a:xfrm>
            <a:off x="2757742" y="4772438"/>
            <a:ext cx="3695597" cy="707886"/>
          </a:xfrm>
          <a:prstGeom prst="rect">
            <a:avLst/>
          </a:prstGeom>
          <a:noFill/>
        </p:spPr>
        <p:txBody>
          <a:bodyPr wrap="square" rtlCol="0">
            <a:spAutoFit/>
          </a:bodyPr>
          <a:lstStyle/>
          <a:p>
            <a:pPr algn="ct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April 12, 2018</a:t>
            </a:r>
            <a:endPar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3355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76400"/>
            <a:ext cx="8524753" cy="5181600"/>
          </a:xfrm>
        </p:spPr>
        <p:txBody>
          <a:bodyPr>
            <a:normAutofit fontScale="92500" lnSpcReduction="10000"/>
          </a:bodyPr>
          <a:lstStyle/>
          <a:p>
            <a:r>
              <a:rPr lang="en-US" sz="2800" u="sng" dirty="0" smtClean="0"/>
              <a:t>2016-2018</a:t>
            </a:r>
          </a:p>
          <a:p>
            <a:r>
              <a:rPr lang="en-US" sz="2800" dirty="0" smtClean="0"/>
              <a:t>Early Childhood:</a:t>
            </a:r>
          </a:p>
          <a:p>
            <a:r>
              <a:rPr lang="en-US" sz="2800" dirty="0" smtClean="0"/>
              <a:t> Upgrades to increase Instructional Space</a:t>
            </a:r>
          </a:p>
          <a:p>
            <a:endParaRPr lang="en-US" sz="2800" dirty="0" smtClean="0"/>
          </a:p>
          <a:p>
            <a:r>
              <a:rPr lang="en-US" sz="2800" dirty="0" smtClean="0"/>
              <a:t>Primary Wing: </a:t>
            </a:r>
          </a:p>
          <a:p>
            <a:r>
              <a:rPr lang="en-US" sz="2800" dirty="0" smtClean="0"/>
              <a:t>Art Room Renovation, Relocation of the “Relish” Religion/Spanish Room, Re-do Closets for Organizational Purposes, Painting Upgrades</a:t>
            </a:r>
          </a:p>
          <a:p>
            <a:endParaRPr lang="en-US" sz="2800" dirty="0" smtClean="0"/>
          </a:p>
          <a:p>
            <a:r>
              <a:rPr lang="en-US" sz="2800" dirty="0" smtClean="0"/>
              <a:t>Intermediate Department: 4</a:t>
            </a:r>
            <a:r>
              <a:rPr lang="en-US" sz="2800" baseline="30000" dirty="0" smtClean="0"/>
              <a:t>th</a:t>
            </a:r>
            <a:r>
              <a:rPr lang="en-US" sz="2800" dirty="0" smtClean="0"/>
              <a:t> and 5</a:t>
            </a:r>
            <a:r>
              <a:rPr lang="en-US" sz="2800" baseline="30000" dirty="0" smtClean="0"/>
              <a:t>th</a:t>
            </a:r>
            <a:r>
              <a:rPr lang="en-US" sz="2800" dirty="0" smtClean="0"/>
              <a:t> Brand New Classrooms</a:t>
            </a:r>
          </a:p>
          <a:p>
            <a:endParaRPr lang="en-US" sz="2800" dirty="0" smtClean="0"/>
          </a:p>
          <a:p>
            <a:r>
              <a:rPr lang="en-US" sz="2800" dirty="0" smtClean="0"/>
              <a:t>Middle School: 6</a:t>
            </a:r>
            <a:r>
              <a:rPr lang="en-US" sz="2800" baseline="30000" dirty="0" smtClean="0"/>
              <a:t>th</a:t>
            </a:r>
            <a:r>
              <a:rPr lang="en-US" sz="2800" dirty="0" smtClean="0"/>
              <a:t>, 7</a:t>
            </a:r>
            <a:r>
              <a:rPr lang="en-US" sz="2800" baseline="30000" dirty="0" smtClean="0"/>
              <a:t>th</a:t>
            </a:r>
            <a:r>
              <a:rPr lang="en-US" sz="2800" dirty="0" smtClean="0"/>
              <a:t>, and 8</a:t>
            </a:r>
            <a:r>
              <a:rPr lang="en-US" sz="2800" baseline="30000" dirty="0" smtClean="0"/>
              <a:t>th</a:t>
            </a:r>
            <a:r>
              <a:rPr lang="en-US" sz="2800" dirty="0" smtClean="0"/>
              <a:t> Grade Brand New Classrooms</a:t>
            </a:r>
          </a:p>
          <a:p>
            <a:endParaRPr lang="en-US" dirty="0" smtClean="0"/>
          </a:p>
          <a:p>
            <a:endParaRPr lang="en-US" dirty="0"/>
          </a:p>
        </p:txBody>
      </p:sp>
      <p:sp>
        <p:nvSpPr>
          <p:cNvPr id="4" name="Title 3"/>
          <p:cNvSpPr>
            <a:spLocks noGrp="1"/>
          </p:cNvSpPr>
          <p:nvPr>
            <p:ph type="title"/>
          </p:nvPr>
        </p:nvSpPr>
        <p:spPr>
          <a:xfrm>
            <a:off x="1053908" y="405299"/>
            <a:ext cx="7417888" cy="1271101"/>
          </a:xfrm>
        </p:spPr>
        <p:txBody>
          <a:bodyPr>
            <a:normAutofit/>
          </a:bodyPr>
          <a:lstStyle/>
          <a:p>
            <a:r>
              <a:rPr lang="en-US" sz="4000" dirty="0" smtClean="0"/>
              <a:t>MR. ED MCELROY</a:t>
            </a:r>
            <a:br>
              <a:rPr lang="en-US" sz="4000" dirty="0" smtClean="0"/>
            </a:br>
            <a:r>
              <a:rPr lang="en-US" sz="3200" dirty="0" smtClean="0">
                <a:solidFill>
                  <a:srgbClr val="927633"/>
                </a:solidFill>
              </a:rPr>
              <a:t>Facilities/ Campus Upgrades</a:t>
            </a:r>
            <a:endParaRPr lang="en-US" sz="3200" dirty="0">
              <a:solidFill>
                <a:srgbClr val="927633"/>
              </a:solidFill>
            </a:endParaRPr>
          </a:p>
        </p:txBody>
      </p:sp>
    </p:spTree>
    <p:extLst>
      <p:ext uri="{BB962C8B-B14F-4D97-AF65-F5344CB8AC3E}">
        <p14:creationId xmlns:p14="http://schemas.microsoft.com/office/powerpoint/2010/main" val="36529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5651" y="149385"/>
            <a:ext cx="8863633" cy="655564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149385"/>
            <a:ext cx="9144000" cy="6494086"/>
          </a:xfrm>
          <a:prstGeom prst="rect">
            <a:avLst/>
          </a:prstGeom>
        </p:spPr>
        <p:txBody>
          <a:bodyPr wrap="square">
            <a:spAutoFit/>
          </a:bodyPr>
          <a:lstStyle/>
          <a:p>
            <a:pPr algn="ctr"/>
            <a:r>
              <a:rPr lang="en-US" sz="2800" dirty="0" smtClean="0"/>
              <a:t>New Parking Lot</a:t>
            </a:r>
          </a:p>
          <a:p>
            <a:pPr algn="ctr"/>
            <a:endParaRPr lang="en-US" sz="2800" dirty="0"/>
          </a:p>
          <a:p>
            <a:pPr algn="ctr"/>
            <a:r>
              <a:rPr lang="en-US" sz="2800" dirty="0" smtClean="0"/>
              <a:t>Gym Floor Refinishing</a:t>
            </a:r>
            <a:endParaRPr lang="en-US" sz="2800" dirty="0"/>
          </a:p>
          <a:p>
            <a:pPr algn="ctr"/>
            <a:endParaRPr lang="en-US" sz="2800" dirty="0"/>
          </a:p>
          <a:p>
            <a:pPr algn="ctr"/>
            <a:r>
              <a:rPr lang="en-US" sz="2800" dirty="0"/>
              <a:t>Resource Room </a:t>
            </a:r>
            <a:r>
              <a:rPr lang="en-US" sz="2800" dirty="0" smtClean="0"/>
              <a:t>Creation for Small Group Instruction</a:t>
            </a:r>
          </a:p>
          <a:p>
            <a:pPr algn="ctr"/>
            <a:endParaRPr lang="en-US" sz="2800" dirty="0"/>
          </a:p>
          <a:p>
            <a:pPr algn="ctr"/>
            <a:r>
              <a:rPr lang="en-US" sz="2800" dirty="0" smtClean="0"/>
              <a:t>Security Upgrades: Cameras/ Additional Locks/ Shades/ Doors / Etc. </a:t>
            </a:r>
          </a:p>
          <a:p>
            <a:pPr algn="ctr"/>
            <a:endParaRPr lang="en-US" sz="2800" dirty="0"/>
          </a:p>
          <a:p>
            <a:pPr algn="ctr"/>
            <a:r>
              <a:rPr lang="en-US" sz="2800" dirty="0" smtClean="0"/>
              <a:t>Faculty Restroom</a:t>
            </a:r>
          </a:p>
          <a:p>
            <a:pPr algn="ctr"/>
            <a:endParaRPr lang="en-US" sz="2800" dirty="0"/>
          </a:p>
          <a:p>
            <a:pPr algn="ctr"/>
            <a:r>
              <a:rPr lang="en-US" sz="2800" dirty="0" smtClean="0">
                <a:solidFill>
                  <a:srgbClr val="927633"/>
                </a:solidFill>
              </a:rPr>
              <a:t>Plans for Future:</a:t>
            </a:r>
          </a:p>
          <a:p>
            <a:pPr algn="ctr"/>
            <a:r>
              <a:rPr lang="en-US" sz="2800" dirty="0" smtClean="0">
                <a:solidFill>
                  <a:srgbClr val="927633"/>
                </a:solidFill>
              </a:rPr>
              <a:t>Primary Wing Renovations</a:t>
            </a:r>
          </a:p>
          <a:p>
            <a:pPr algn="ctr"/>
            <a:r>
              <a:rPr lang="en-US" sz="2800" dirty="0" smtClean="0">
                <a:solidFill>
                  <a:srgbClr val="927633"/>
                </a:solidFill>
              </a:rPr>
              <a:t>Restrooms</a:t>
            </a:r>
          </a:p>
          <a:p>
            <a:pPr algn="ctr"/>
            <a:r>
              <a:rPr lang="en-US" sz="2400" dirty="0" smtClean="0">
                <a:solidFill>
                  <a:srgbClr val="927633"/>
                </a:solidFill>
              </a:rPr>
              <a:t>More Small Group Instruction Areas throughout the building</a:t>
            </a:r>
            <a:endParaRPr lang="en-US" sz="2400" dirty="0">
              <a:solidFill>
                <a:srgbClr val="927633"/>
              </a:solidFill>
            </a:endParaRPr>
          </a:p>
        </p:txBody>
      </p:sp>
    </p:spTree>
    <p:extLst>
      <p:ext uri="{BB962C8B-B14F-4D97-AF65-F5344CB8AC3E}">
        <p14:creationId xmlns:p14="http://schemas.microsoft.com/office/powerpoint/2010/main" val="37151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5826" y="2020824"/>
            <a:ext cx="8823216" cy="4726376"/>
          </a:xfrm>
        </p:spPr>
        <p:txBody>
          <a:bodyPr>
            <a:normAutofit fontScale="85000" lnSpcReduction="10000"/>
          </a:bodyPr>
          <a:lstStyle/>
          <a:p>
            <a:r>
              <a:rPr lang="en-US" sz="3500" b="1" dirty="0" smtClean="0">
                <a:solidFill>
                  <a:srgbClr val="927633"/>
                </a:solidFill>
              </a:rPr>
              <a:t>RCAN Curriculum Mapping </a:t>
            </a:r>
            <a:r>
              <a:rPr lang="en-US" sz="1900" b="1" dirty="0" smtClean="0">
                <a:solidFill>
                  <a:srgbClr val="927633"/>
                </a:solidFill>
              </a:rPr>
              <a:t>(each subject is on our website)</a:t>
            </a:r>
          </a:p>
          <a:p>
            <a:pPr marL="457200" indent="-457200">
              <a:buFont typeface="Wingdings" charset="2"/>
              <a:buChar char="v"/>
            </a:pPr>
            <a:r>
              <a:rPr lang="en-US" sz="3300" dirty="0" smtClean="0"/>
              <a:t>Math/ ELA/ Technology/ Religion/ Technology</a:t>
            </a:r>
          </a:p>
          <a:p>
            <a:pPr marL="457200" indent="-457200">
              <a:buFont typeface="Wingdings" charset="2"/>
              <a:buChar char="v"/>
            </a:pPr>
            <a:r>
              <a:rPr lang="en-US" sz="3300" dirty="0" smtClean="0"/>
              <a:t>Consistent across the Diocese</a:t>
            </a:r>
          </a:p>
          <a:p>
            <a:pPr marL="457200" indent="-457200">
              <a:buFont typeface="Wingdings" charset="2"/>
              <a:buChar char="v"/>
            </a:pPr>
            <a:r>
              <a:rPr lang="en-US" sz="3300" dirty="0" smtClean="0"/>
              <a:t>Infused with Gospel Values</a:t>
            </a:r>
          </a:p>
          <a:p>
            <a:endParaRPr lang="en-US" sz="3500" dirty="0"/>
          </a:p>
          <a:p>
            <a:r>
              <a:rPr lang="en-US" sz="3500" b="1" dirty="0" smtClean="0">
                <a:solidFill>
                  <a:srgbClr val="927633"/>
                </a:solidFill>
              </a:rPr>
              <a:t>OLMC Students Take on IOWA Testing in 2018!</a:t>
            </a:r>
          </a:p>
          <a:p>
            <a:pPr marL="457200" indent="-457200">
              <a:buFont typeface="Wingdings" charset="2"/>
              <a:buChar char="v"/>
            </a:pPr>
            <a:r>
              <a:rPr lang="en-US" sz="3300" dirty="0" smtClean="0"/>
              <a:t>Scores will be here shortly</a:t>
            </a:r>
          </a:p>
          <a:p>
            <a:pPr marL="457200" indent="-457200">
              <a:buFont typeface="Wingdings" charset="2"/>
              <a:buChar char="v"/>
            </a:pPr>
            <a:r>
              <a:rPr lang="en-US" sz="3300" dirty="0" smtClean="0"/>
              <a:t>Snapshot of your child’s academic ability in multiple areas</a:t>
            </a:r>
          </a:p>
          <a:p>
            <a:pPr marL="457200" indent="-457200">
              <a:buFont typeface="Wingdings" charset="2"/>
              <a:buChar char="v"/>
            </a:pPr>
            <a:r>
              <a:rPr lang="en-US" sz="3300" dirty="0" smtClean="0"/>
              <a:t>Exceptional Tool to help Academy/Teachers/Parents/Students</a:t>
            </a:r>
          </a:p>
          <a:p>
            <a:endParaRPr lang="en-US" dirty="0"/>
          </a:p>
        </p:txBody>
      </p:sp>
      <p:sp>
        <p:nvSpPr>
          <p:cNvPr id="3" name="Title 2"/>
          <p:cNvSpPr>
            <a:spLocks noGrp="1"/>
          </p:cNvSpPr>
          <p:nvPr>
            <p:ph type="title"/>
          </p:nvPr>
        </p:nvSpPr>
        <p:spPr/>
        <p:txBody>
          <a:bodyPr>
            <a:normAutofit/>
          </a:bodyPr>
          <a:lstStyle/>
          <a:p>
            <a:r>
              <a:rPr lang="en-US" sz="4000" dirty="0" smtClean="0">
                <a:solidFill>
                  <a:srgbClr val="000074"/>
                </a:solidFill>
              </a:rPr>
              <a:t>CURRICULUM</a:t>
            </a:r>
            <a:endParaRPr lang="en-US" sz="4000" dirty="0">
              <a:solidFill>
                <a:srgbClr val="000074"/>
              </a:solidFill>
            </a:endParaRPr>
          </a:p>
        </p:txBody>
      </p:sp>
    </p:spTree>
    <p:extLst>
      <p:ext uri="{BB962C8B-B14F-4D97-AF65-F5344CB8AC3E}">
        <p14:creationId xmlns:p14="http://schemas.microsoft.com/office/powerpoint/2010/main" val="354370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76" y="297219"/>
            <a:ext cx="4242652" cy="33234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927633"/>
                </a:solidFill>
              </a:rPr>
              <a:t>Mathematics </a:t>
            </a:r>
            <a:r>
              <a:rPr lang="en-US" sz="2800" b="1" dirty="0" smtClean="0">
                <a:solidFill>
                  <a:srgbClr val="927633"/>
                </a:solidFill>
              </a:rPr>
              <a:t>in Action:</a:t>
            </a:r>
            <a:endParaRPr lang="en-US" sz="2800" b="1" dirty="0" smtClean="0">
              <a:solidFill>
                <a:srgbClr val="927633"/>
              </a:solidFill>
            </a:endParaRPr>
          </a:p>
          <a:p>
            <a:pPr marL="285750" indent="-285750" algn="ctr">
              <a:buFont typeface="Wingdings" charset="2"/>
              <a:buChar char="v"/>
            </a:pPr>
            <a:r>
              <a:rPr lang="en-US" dirty="0" smtClean="0">
                <a:solidFill>
                  <a:srgbClr val="FFFFFF"/>
                </a:solidFill>
              </a:rPr>
              <a:t>Evaluation of Classroom Materials</a:t>
            </a:r>
          </a:p>
          <a:p>
            <a:pPr marL="285750" indent="-285750" algn="ctr">
              <a:buFont typeface="Wingdings" charset="2"/>
              <a:buChar char="v"/>
            </a:pPr>
            <a:r>
              <a:rPr lang="en-US" dirty="0" smtClean="0">
                <a:solidFill>
                  <a:srgbClr val="FFFFFF"/>
                </a:solidFill>
              </a:rPr>
              <a:t>Regular Departmental Meetings</a:t>
            </a:r>
          </a:p>
          <a:p>
            <a:pPr marL="285750" indent="-285750" algn="ctr">
              <a:buFont typeface="Wingdings" charset="2"/>
              <a:buChar char="v"/>
            </a:pPr>
            <a:r>
              <a:rPr lang="en-US" dirty="0" smtClean="0">
                <a:solidFill>
                  <a:srgbClr val="FFFFFF"/>
                </a:solidFill>
              </a:rPr>
              <a:t>Middle School Mathematics Restructure</a:t>
            </a:r>
          </a:p>
          <a:p>
            <a:pPr marL="285750" indent="-285750" algn="ctr">
              <a:buFont typeface="Wingdings" charset="2"/>
              <a:buChar char="v"/>
            </a:pPr>
            <a:r>
              <a:rPr lang="en-US" dirty="0" smtClean="0">
                <a:solidFill>
                  <a:srgbClr val="FFFFFF"/>
                </a:solidFill>
              </a:rPr>
              <a:t>Partnership with </a:t>
            </a:r>
            <a:r>
              <a:rPr lang="en-US" dirty="0" err="1" smtClean="0">
                <a:solidFill>
                  <a:srgbClr val="FFFFFF"/>
                </a:solidFill>
              </a:rPr>
              <a:t>Mathnasium</a:t>
            </a:r>
            <a:r>
              <a:rPr lang="en-US" dirty="0" smtClean="0">
                <a:solidFill>
                  <a:srgbClr val="FFFFFF"/>
                </a:solidFill>
              </a:rPr>
              <a:t>, </a:t>
            </a:r>
            <a:r>
              <a:rPr lang="en-US" dirty="0" smtClean="0">
                <a:solidFill>
                  <a:srgbClr val="FFFFFF"/>
                </a:solidFill>
              </a:rPr>
              <a:t>Englewood</a:t>
            </a:r>
          </a:p>
          <a:p>
            <a:pPr marL="285750" indent="-285750" algn="ctr">
              <a:buFont typeface="Wingdings" charset="2"/>
              <a:buChar char="v"/>
            </a:pPr>
            <a:r>
              <a:rPr lang="en-US" dirty="0" smtClean="0">
                <a:solidFill>
                  <a:srgbClr val="FFFFFF"/>
                </a:solidFill>
              </a:rPr>
              <a:t>Math Night and Math Madness</a:t>
            </a:r>
            <a:endParaRPr lang="en-US" dirty="0" smtClean="0">
              <a:solidFill>
                <a:srgbClr val="FFFFFF"/>
              </a:solidFill>
            </a:endParaRPr>
          </a:p>
          <a:p>
            <a:pPr marL="285750" indent="-285750" algn="ctr">
              <a:buFont typeface="Wingdings" charset="2"/>
              <a:buChar char="v"/>
            </a:pPr>
            <a:r>
              <a:rPr lang="en-US" dirty="0" smtClean="0">
                <a:solidFill>
                  <a:srgbClr val="FFFFFF"/>
                </a:solidFill>
              </a:rPr>
              <a:t>Structured </a:t>
            </a:r>
            <a:r>
              <a:rPr lang="en-US" dirty="0">
                <a:solidFill>
                  <a:srgbClr val="FFFFFF"/>
                </a:solidFill>
              </a:rPr>
              <a:t>u</a:t>
            </a:r>
            <a:r>
              <a:rPr lang="en-US" dirty="0" smtClean="0">
                <a:solidFill>
                  <a:srgbClr val="FFFFFF"/>
                </a:solidFill>
              </a:rPr>
              <a:t>se of IXL/ </a:t>
            </a:r>
            <a:r>
              <a:rPr lang="en-US" dirty="0" err="1" smtClean="0">
                <a:solidFill>
                  <a:srgbClr val="FFFFFF"/>
                </a:solidFill>
              </a:rPr>
              <a:t>Mathletics</a:t>
            </a:r>
            <a:r>
              <a:rPr lang="en-US" dirty="0" smtClean="0">
                <a:solidFill>
                  <a:srgbClr val="FFFFFF"/>
                </a:solidFill>
              </a:rPr>
              <a:t> </a:t>
            </a:r>
          </a:p>
          <a:p>
            <a:pPr marL="285750" indent="-285750" algn="ctr">
              <a:buFont typeface="Wingdings" charset="2"/>
              <a:buChar char="v"/>
            </a:pPr>
            <a:r>
              <a:rPr lang="en-US" dirty="0" smtClean="0">
                <a:solidFill>
                  <a:srgbClr val="FFFFFF"/>
                </a:solidFill>
              </a:rPr>
              <a:t>Grade Advanced Mathematics Classes for Grades 4 and 5</a:t>
            </a:r>
          </a:p>
          <a:p>
            <a:pPr marL="285750" indent="-285750" algn="ctr">
              <a:buFont typeface="Wingdings" charset="2"/>
              <a:buChar char="v"/>
            </a:pPr>
            <a:r>
              <a:rPr lang="en-US" dirty="0" smtClean="0">
                <a:solidFill>
                  <a:srgbClr val="FFFFFF"/>
                </a:solidFill>
              </a:rPr>
              <a:t>Weekly Skills and Drills </a:t>
            </a:r>
            <a:r>
              <a:rPr lang="en-US" dirty="0" smtClean="0">
                <a:solidFill>
                  <a:srgbClr val="FFFFFF"/>
                </a:solidFill>
              </a:rPr>
              <a:t>Classes</a:t>
            </a:r>
          </a:p>
          <a:p>
            <a:pPr marL="285750" indent="-285750" algn="ctr">
              <a:buFont typeface="Wingdings" charset="2"/>
              <a:buChar char="v"/>
            </a:pPr>
            <a:r>
              <a:rPr lang="en-US" dirty="0" smtClean="0">
                <a:solidFill>
                  <a:srgbClr val="FFFFFF"/>
                </a:solidFill>
              </a:rPr>
              <a:t>Introduction </a:t>
            </a:r>
            <a:r>
              <a:rPr lang="en-US" dirty="0" smtClean="0">
                <a:solidFill>
                  <a:srgbClr val="FFFFFF"/>
                </a:solidFill>
              </a:rPr>
              <a:t>of IXL in Early </a:t>
            </a:r>
            <a:r>
              <a:rPr lang="en-US" dirty="0" smtClean="0">
                <a:solidFill>
                  <a:srgbClr val="FFFFFF"/>
                </a:solidFill>
              </a:rPr>
              <a:t>Childhood</a:t>
            </a:r>
          </a:p>
        </p:txBody>
      </p:sp>
      <p:sp>
        <p:nvSpPr>
          <p:cNvPr id="3" name="Rectangle 2"/>
          <p:cNvSpPr/>
          <p:nvPr/>
        </p:nvSpPr>
        <p:spPr>
          <a:xfrm>
            <a:off x="202675" y="3728751"/>
            <a:ext cx="4242653" cy="2894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927633"/>
                </a:solidFill>
              </a:rPr>
              <a:t>Reading and Writing</a:t>
            </a:r>
            <a:r>
              <a:rPr lang="en-US" sz="2800" b="1" dirty="0" smtClean="0">
                <a:solidFill>
                  <a:srgbClr val="927633"/>
                </a:solidFill>
              </a:rPr>
              <a:t>:</a:t>
            </a:r>
            <a:endParaRPr lang="en-US" sz="2800" b="1" dirty="0">
              <a:solidFill>
                <a:srgbClr val="927633"/>
              </a:solidFill>
            </a:endParaRPr>
          </a:p>
          <a:p>
            <a:pPr marL="285750" indent="-285750" algn="ctr">
              <a:buFont typeface="Wingdings" charset="2"/>
              <a:buChar char="v"/>
            </a:pPr>
            <a:r>
              <a:rPr lang="en-US" dirty="0" smtClean="0">
                <a:solidFill>
                  <a:srgbClr val="FFFFFF"/>
                </a:solidFill>
              </a:rPr>
              <a:t>Evaluation of Classroom </a:t>
            </a:r>
            <a:r>
              <a:rPr lang="en-US" dirty="0" smtClean="0">
                <a:solidFill>
                  <a:srgbClr val="FFFFFF"/>
                </a:solidFill>
              </a:rPr>
              <a:t>Materials</a:t>
            </a:r>
          </a:p>
          <a:p>
            <a:pPr marL="285750" indent="-285750" algn="ctr">
              <a:buFont typeface="Wingdings" charset="2"/>
              <a:buChar char="v"/>
            </a:pPr>
            <a:r>
              <a:rPr lang="en-US" dirty="0" smtClean="0">
                <a:solidFill>
                  <a:srgbClr val="FFFFFF"/>
                </a:solidFill>
              </a:rPr>
              <a:t>Increasing Additional Online resources for 2018-2019 for all grades</a:t>
            </a:r>
            <a:endParaRPr lang="en-US" dirty="0" smtClean="0">
              <a:solidFill>
                <a:srgbClr val="FFFFFF"/>
              </a:solidFill>
            </a:endParaRPr>
          </a:p>
          <a:p>
            <a:pPr marL="285750" indent="-285750" algn="ctr">
              <a:buFont typeface="Wingdings" charset="2"/>
              <a:buChar char="v"/>
            </a:pPr>
            <a:r>
              <a:rPr lang="en-US" dirty="0" smtClean="0">
                <a:solidFill>
                  <a:srgbClr val="FFFFFF"/>
                </a:solidFill>
              </a:rPr>
              <a:t>2018-2019: Piloting </a:t>
            </a:r>
            <a:r>
              <a:rPr lang="en-US" dirty="0" err="1" smtClean="0">
                <a:solidFill>
                  <a:srgbClr val="FFFFFF"/>
                </a:solidFill>
              </a:rPr>
              <a:t>RAZKids</a:t>
            </a:r>
            <a:r>
              <a:rPr lang="en-US" dirty="0" smtClean="0">
                <a:solidFill>
                  <a:srgbClr val="FFFFFF"/>
                </a:solidFill>
              </a:rPr>
              <a:t> Guided Reading </a:t>
            </a:r>
            <a:r>
              <a:rPr lang="en-US" dirty="0" smtClean="0">
                <a:solidFill>
                  <a:srgbClr val="FFFFFF"/>
                </a:solidFill>
              </a:rPr>
              <a:t>Program for a more differentiated approach.</a:t>
            </a:r>
            <a:endParaRPr lang="en-US" dirty="0" smtClean="0">
              <a:solidFill>
                <a:srgbClr val="FFFFFF"/>
              </a:solidFill>
            </a:endParaRPr>
          </a:p>
          <a:p>
            <a:pPr marL="285750" indent="-285750" algn="ctr">
              <a:buFont typeface="Wingdings" charset="2"/>
              <a:buChar char="v"/>
            </a:pPr>
            <a:r>
              <a:rPr lang="en-US" dirty="0" err="1" smtClean="0">
                <a:solidFill>
                  <a:srgbClr val="FFFFFF"/>
                </a:solidFill>
              </a:rPr>
              <a:t>iRISE</a:t>
            </a:r>
            <a:r>
              <a:rPr lang="en-US" dirty="0" smtClean="0">
                <a:solidFill>
                  <a:srgbClr val="FFFFFF"/>
                </a:solidFill>
              </a:rPr>
              <a:t> Program (Independent Reading)</a:t>
            </a:r>
          </a:p>
          <a:p>
            <a:pPr marL="285750" indent="-285750" algn="ctr">
              <a:buFont typeface="Wingdings" charset="2"/>
              <a:buChar char="v"/>
            </a:pPr>
            <a:r>
              <a:rPr lang="en-US" dirty="0" smtClean="0">
                <a:solidFill>
                  <a:srgbClr val="FFFFFF"/>
                </a:solidFill>
              </a:rPr>
              <a:t>Increased Writing Across the Curriculum</a:t>
            </a:r>
          </a:p>
          <a:p>
            <a:pPr marL="285750" indent="-285750" algn="ctr">
              <a:buFont typeface="Wingdings" charset="2"/>
              <a:buChar char="v"/>
            </a:pPr>
            <a:endParaRPr lang="en-US" dirty="0">
              <a:solidFill>
                <a:srgbClr val="FFFFFF"/>
              </a:solidFill>
            </a:endParaRPr>
          </a:p>
        </p:txBody>
      </p:sp>
      <p:sp>
        <p:nvSpPr>
          <p:cNvPr id="4" name="Rectangle 3"/>
          <p:cNvSpPr/>
          <p:nvPr/>
        </p:nvSpPr>
        <p:spPr>
          <a:xfrm>
            <a:off x="4607468" y="297219"/>
            <a:ext cx="4283189" cy="33234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927633"/>
                </a:solidFill>
              </a:rPr>
              <a:t>Lab Learner Success:</a:t>
            </a:r>
            <a:endParaRPr lang="en-US" sz="2800" b="1" dirty="0">
              <a:solidFill>
                <a:srgbClr val="927633"/>
              </a:solidFill>
            </a:endParaRPr>
          </a:p>
          <a:p>
            <a:pPr marL="285750" indent="-285750" algn="ctr">
              <a:buFont typeface="Wingdings" charset="2"/>
              <a:buChar char="v"/>
            </a:pPr>
            <a:r>
              <a:rPr lang="en-US" dirty="0" smtClean="0">
                <a:solidFill>
                  <a:srgbClr val="FFFFFF"/>
                </a:solidFill>
              </a:rPr>
              <a:t>Blown away by the content that our student learn.</a:t>
            </a:r>
            <a:endParaRPr lang="en-US" dirty="0">
              <a:solidFill>
                <a:srgbClr val="FFFFFF"/>
              </a:solidFill>
            </a:endParaRPr>
          </a:p>
          <a:p>
            <a:pPr marL="285750" indent="-285750" algn="ctr">
              <a:buFont typeface="Wingdings" charset="2"/>
              <a:buChar char="v"/>
            </a:pPr>
            <a:r>
              <a:rPr lang="en-US" dirty="0" smtClean="0">
                <a:solidFill>
                  <a:srgbClr val="FFFFFF"/>
                </a:solidFill>
              </a:rPr>
              <a:t>Hands-On Approach to learning science concepts</a:t>
            </a:r>
            <a:endParaRPr lang="en-US" dirty="0">
              <a:solidFill>
                <a:srgbClr val="FFFFFF"/>
              </a:solidFill>
            </a:endParaRPr>
          </a:p>
          <a:p>
            <a:pPr marL="285750" indent="-285750" algn="ctr">
              <a:buFont typeface="Wingdings" charset="2"/>
              <a:buChar char="v"/>
            </a:pPr>
            <a:r>
              <a:rPr lang="en-US" dirty="0" smtClean="0">
                <a:solidFill>
                  <a:srgbClr val="FFFFFF"/>
                </a:solidFill>
              </a:rPr>
              <a:t>Other Schools are joining on the Lab Learner Experience</a:t>
            </a:r>
            <a:endParaRPr lang="en-US" dirty="0">
              <a:solidFill>
                <a:srgbClr val="FFFFFF"/>
              </a:solidFill>
            </a:endParaRPr>
          </a:p>
          <a:p>
            <a:pPr marL="285750" indent="-285750" algn="ctr">
              <a:buFont typeface="Wingdings" charset="2"/>
              <a:buChar char="v"/>
            </a:pPr>
            <a:r>
              <a:rPr lang="en-US" dirty="0" smtClean="0">
                <a:solidFill>
                  <a:srgbClr val="FFFFFF"/>
                </a:solidFill>
              </a:rPr>
              <a:t>This Curricular Decision brought our Student success much higher in the area of Science</a:t>
            </a:r>
          </a:p>
          <a:p>
            <a:pPr marL="285750" indent="-285750" algn="ctr">
              <a:buFont typeface="Wingdings" charset="2"/>
              <a:buChar char="v"/>
            </a:pPr>
            <a:r>
              <a:rPr lang="en-US" dirty="0" smtClean="0">
                <a:solidFill>
                  <a:srgbClr val="FFFFFF"/>
                </a:solidFill>
              </a:rPr>
              <a:t>Science Fair is on the horizon!! </a:t>
            </a:r>
            <a:endParaRPr lang="en-US" dirty="0">
              <a:solidFill>
                <a:srgbClr val="FFFFFF"/>
              </a:solidFill>
            </a:endParaRPr>
          </a:p>
          <a:p>
            <a:pPr marL="285750" indent="-285750" algn="ctr">
              <a:buFont typeface="Wingdings" charset="2"/>
              <a:buChar char="v"/>
            </a:pPr>
            <a:endParaRPr lang="en-US" dirty="0">
              <a:solidFill>
                <a:srgbClr val="FFFFFF"/>
              </a:solidFill>
            </a:endParaRPr>
          </a:p>
        </p:txBody>
      </p:sp>
      <p:sp>
        <p:nvSpPr>
          <p:cNvPr id="5" name="Rectangle 4"/>
          <p:cNvSpPr/>
          <p:nvPr/>
        </p:nvSpPr>
        <p:spPr>
          <a:xfrm>
            <a:off x="4607469" y="3728751"/>
            <a:ext cx="4283188" cy="2894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927633"/>
                </a:solidFill>
              </a:rPr>
              <a:t>Social Studies:</a:t>
            </a:r>
            <a:endParaRPr lang="en-US" sz="2800" b="1" dirty="0">
              <a:solidFill>
                <a:srgbClr val="927633"/>
              </a:solidFill>
            </a:endParaRPr>
          </a:p>
          <a:p>
            <a:pPr marL="285750" indent="-285750" algn="ctr">
              <a:buFont typeface="Wingdings" charset="2"/>
              <a:buChar char="v"/>
            </a:pPr>
            <a:r>
              <a:rPr lang="en-US" dirty="0" smtClean="0">
                <a:solidFill>
                  <a:srgbClr val="FFFFFF"/>
                </a:solidFill>
              </a:rPr>
              <a:t>2 years of the new SS Program. </a:t>
            </a:r>
          </a:p>
          <a:p>
            <a:pPr marL="285750" indent="-285750" algn="ctr">
              <a:buFont typeface="Wingdings" charset="2"/>
              <a:buChar char="v"/>
            </a:pPr>
            <a:r>
              <a:rPr lang="en-US" dirty="0" smtClean="0">
                <a:solidFill>
                  <a:srgbClr val="FFFFFF"/>
                </a:solidFill>
              </a:rPr>
              <a:t> The students are learning more content and getting connected with the world around them.</a:t>
            </a:r>
            <a:endParaRPr lang="en-US" dirty="0">
              <a:solidFill>
                <a:srgbClr val="FFFFFF"/>
              </a:solidFill>
            </a:endParaRPr>
          </a:p>
          <a:p>
            <a:pPr marL="285750" indent="-285750" algn="ctr">
              <a:buFont typeface="Wingdings" charset="2"/>
              <a:buChar char="v"/>
            </a:pPr>
            <a:r>
              <a:rPr lang="en-US" dirty="0" smtClean="0">
                <a:solidFill>
                  <a:srgbClr val="FFFFFF"/>
                </a:solidFill>
              </a:rPr>
              <a:t>SMART Technologies increases the “Worldly Experience”</a:t>
            </a:r>
            <a:endParaRPr lang="en-US" dirty="0">
              <a:solidFill>
                <a:srgbClr val="FFFFFF"/>
              </a:solidFill>
            </a:endParaRPr>
          </a:p>
          <a:p>
            <a:pPr algn="ctr"/>
            <a:endParaRPr lang="en-US" dirty="0">
              <a:solidFill>
                <a:srgbClr val="FFFFFF"/>
              </a:solidFill>
            </a:endParaRPr>
          </a:p>
        </p:txBody>
      </p:sp>
    </p:spTree>
    <p:extLst>
      <p:ext uri="{BB962C8B-B14F-4D97-AF65-F5344CB8AC3E}">
        <p14:creationId xmlns:p14="http://schemas.microsoft.com/office/powerpoint/2010/main" val="166922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3600" dirty="0" err="1" smtClean="0">
                <a:solidFill>
                  <a:srgbClr val="927633"/>
                </a:solidFill>
              </a:rPr>
              <a:t>iPads</a:t>
            </a:r>
            <a:endParaRPr lang="en-US" sz="3600" dirty="0" smtClean="0">
              <a:solidFill>
                <a:srgbClr val="927633"/>
              </a:solidFill>
            </a:endParaRPr>
          </a:p>
          <a:p>
            <a:r>
              <a:rPr lang="en-US" sz="3600" dirty="0" err="1" smtClean="0">
                <a:solidFill>
                  <a:srgbClr val="927633"/>
                </a:solidFill>
              </a:rPr>
              <a:t>MacBooks</a:t>
            </a:r>
            <a:endParaRPr lang="en-US" sz="3600" dirty="0" smtClean="0">
              <a:solidFill>
                <a:srgbClr val="927633"/>
              </a:solidFill>
            </a:endParaRPr>
          </a:p>
          <a:p>
            <a:r>
              <a:rPr lang="en-US" sz="3600" dirty="0" smtClean="0">
                <a:solidFill>
                  <a:srgbClr val="927633"/>
                </a:solidFill>
              </a:rPr>
              <a:t>SMART boards</a:t>
            </a:r>
          </a:p>
          <a:p>
            <a:r>
              <a:rPr lang="en-US" sz="3600" dirty="0" smtClean="0">
                <a:solidFill>
                  <a:srgbClr val="927633"/>
                </a:solidFill>
              </a:rPr>
              <a:t>3D Printers</a:t>
            </a:r>
          </a:p>
          <a:p>
            <a:r>
              <a:rPr lang="en-US" sz="3600" dirty="0" smtClean="0">
                <a:solidFill>
                  <a:srgbClr val="927633"/>
                </a:solidFill>
              </a:rPr>
              <a:t>“</a:t>
            </a:r>
            <a:r>
              <a:rPr lang="en-US" sz="3600" dirty="0" err="1" smtClean="0">
                <a:solidFill>
                  <a:srgbClr val="927633"/>
                </a:solidFill>
              </a:rPr>
              <a:t>Code”apillars</a:t>
            </a:r>
            <a:endParaRPr lang="en-US" sz="3600" dirty="0" smtClean="0">
              <a:solidFill>
                <a:srgbClr val="927633"/>
              </a:solidFill>
            </a:endParaRPr>
          </a:p>
          <a:p>
            <a:r>
              <a:rPr lang="en-US" sz="3600" dirty="0" smtClean="0">
                <a:solidFill>
                  <a:srgbClr val="927633"/>
                </a:solidFill>
              </a:rPr>
              <a:t>We-Do Legos</a:t>
            </a:r>
          </a:p>
          <a:p>
            <a:r>
              <a:rPr lang="en-US" sz="3600" dirty="0" smtClean="0">
                <a:solidFill>
                  <a:srgbClr val="927633"/>
                </a:solidFill>
              </a:rPr>
              <a:t>Snap Circuits</a:t>
            </a:r>
            <a:endParaRPr lang="en-US" sz="3600" dirty="0">
              <a:solidFill>
                <a:srgbClr val="927633"/>
              </a:solidFill>
            </a:endParaRPr>
          </a:p>
        </p:txBody>
      </p:sp>
      <p:sp>
        <p:nvSpPr>
          <p:cNvPr id="3" name="Content Placeholder 2"/>
          <p:cNvSpPr>
            <a:spLocks noGrp="1"/>
          </p:cNvSpPr>
          <p:nvPr>
            <p:ph sz="quarter" idx="14"/>
          </p:nvPr>
        </p:nvSpPr>
        <p:spPr/>
        <p:txBody>
          <a:bodyPr>
            <a:noAutofit/>
          </a:bodyPr>
          <a:lstStyle/>
          <a:p>
            <a:r>
              <a:rPr lang="en-US" sz="2400" dirty="0" smtClean="0">
                <a:solidFill>
                  <a:srgbClr val="CBD7FF"/>
                </a:solidFill>
              </a:rPr>
              <a:t>IXL</a:t>
            </a:r>
          </a:p>
          <a:p>
            <a:r>
              <a:rPr lang="en-US" sz="2400" dirty="0" smtClean="0">
                <a:solidFill>
                  <a:srgbClr val="CBD7FF"/>
                </a:solidFill>
              </a:rPr>
              <a:t>iMovie</a:t>
            </a:r>
          </a:p>
          <a:p>
            <a:r>
              <a:rPr lang="en-US" sz="2400" dirty="0" err="1" smtClean="0">
                <a:solidFill>
                  <a:srgbClr val="CBD7FF"/>
                </a:solidFill>
              </a:rPr>
              <a:t>Prezi</a:t>
            </a:r>
            <a:endParaRPr lang="en-US" sz="2400" dirty="0" smtClean="0">
              <a:solidFill>
                <a:srgbClr val="CBD7FF"/>
              </a:solidFill>
            </a:endParaRPr>
          </a:p>
          <a:p>
            <a:r>
              <a:rPr lang="en-US" sz="2400" dirty="0" err="1" smtClean="0">
                <a:solidFill>
                  <a:srgbClr val="CBD7FF"/>
                </a:solidFill>
              </a:rPr>
              <a:t>Mathletics</a:t>
            </a:r>
            <a:endParaRPr lang="en-US" sz="2400" dirty="0" smtClean="0">
              <a:solidFill>
                <a:srgbClr val="CBD7FF"/>
              </a:solidFill>
            </a:endParaRPr>
          </a:p>
          <a:p>
            <a:r>
              <a:rPr lang="en-US" sz="2400" dirty="0" err="1" smtClean="0">
                <a:solidFill>
                  <a:srgbClr val="CBD7FF"/>
                </a:solidFill>
              </a:rPr>
              <a:t>RazKids</a:t>
            </a:r>
            <a:endParaRPr lang="en-US" sz="2400" dirty="0" smtClean="0">
              <a:solidFill>
                <a:srgbClr val="CBD7FF"/>
              </a:solidFill>
            </a:endParaRPr>
          </a:p>
          <a:p>
            <a:r>
              <a:rPr lang="en-US" sz="2400" dirty="0" smtClean="0">
                <a:solidFill>
                  <a:srgbClr val="CBD7FF"/>
                </a:solidFill>
              </a:rPr>
              <a:t>SMART Notebook</a:t>
            </a:r>
          </a:p>
          <a:p>
            <a:r>
              <a:rPr lang="en-US" sz="2400" dirty="0" smtClean="0">
                <a:solidFill>
                  <a:srgbClr val="CBD7FF"/>
                </a:solidFill>
              </a:rPr>
              <a:t>Google Classroom</a:t>
            </a:r>
          </a:p>
          <a:p>
            <a:r>
              <a:rPr lang="en-US" sz="2400" dirty="0" smtClean="0">
                <a:solidFill>
                  <a:srgbClr val="CBD7FF"/>
                </a:solidFill>
              </a:rPr>
              <a:t>Go Noodle</a:t>
            </a:r>
          </a:p>
          <a:p>
            <a:r>
              <a:rPr lang="en-US" sz="2400" dirty="0" smtClean="0">
                <a:solidFill>
                  <a:srgbClr val="CBD7FF"/>
                </a:solidFill>
              </a:rPr>
              <a:t>Learning without Tears</a:t>
            </a:r>
          </a:p>
          <a:p>
            <a:r>
              <a:rPr lang="en-US" sz="2400" dirty="0" smtClean="0">
                <a:solidFill>
                  <a:srgbClr val="CBD7FF"/>
                </a:solidFill>
              </a:rPr>
              <a:t>Google </a:t>
            </a:r>
            <a:r>
              <a:rPr lang="en-US" sz="2400" dirty="0" err="1" smtClean="0">
                <a:solidFill>
                  <a:srgbClr val="CBD7FF"/>
                </a:solidFill>
              </a:rPr>
              <a:t>LitTrips</a:t>
            </a:r>
            <a:endParaRPr lang="en-US" sz="2400" dirty="0" smtClean="0">
              <a:solidFill>
                <a:srgbClr val="CBD7FF"/>
              </a:solidFill>
            </a:endParaRPr>
          </a:p>
        </p:txBody>
      </p:sp>
      <p:sp>
        <p:nvSpPr>
          <p:cNvPr id="4" name="Title 3"/>
          <p:cNvSpPr>
            <a:spLocks noGrp="1"/>
          </p:cNvSpPr>
          <p:nvPr>
            <p:ph type="title"/>
          </p:nvPr>
        </p:nvSpPr>
        <p:spPr>
          <a:xfrm>
            <a:off x="1999722" y="324239"/>
            <a:ext cx="5201980" cy="1352161"/>
          </a:xfrm>
        </p:spPr>
        <p:txBody>
          <a:bodyPr>
            <a:normAutofit/>
          </a:bodyPr>
          <a:lstStyle/>
          <a:p>
            <a:r>
              <a:rPr lang="en-US" sz="4000" dirty="0" smtClean="0"/>
              <a:t>TECHNOLOGY Advancements</a:t>
            </a:r>
            <a:endParaRPr lang="en-US" sz="4000" dirty="0"/>
          </a:p>
        </p:txBody>
      </p:sp>
    </p:spTree>
    <p:extLst>
      <p:ext uri="{BB962C8B-B14F-4D97-AF65-F5344CB8AC3E}">
        <p14:creationId xmlns:p14="http://schemas.microsoft.com/office/powerpoint/2010/main" val="37567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13985" y="108081"/>
            <a:ext cx="3353087" cy="6749919"/>
          </a:xfrm>
        </p:spPr>
        <p:txBody>
          <a:bodyPr>
            <a:noAutofit/>
          </a:bodyPr>
          <a:lstStyle/>
          <a:p>
            <a:r>
              <a:rPr lang="en-US" sz="3600" dirty="0" smtClean="0">
                <a:solidFill>
                  <a:srgbClr val="927633"/>
                </a:solidFill>
              </a:rPr>
              <a:t>Spanish</a:t>
            </a:r>
          </a:p>
          <a:p>
            <a:r>
              <a:rPr lang="en-US" sz="3600" dirty="0" smtClean="0">
                <a:solidFill>
                  <a:srgbClr val="927633"/>
                </a:solidFill>
              </a:rPr>
              <a:t>Carmel Cares</a:t>
            </a:r>
          </a:p>
          <a:p>
            <a:r>
              <a:rPr lang="en-US" sz="3600" dirty="0" smtClean="0">
                <a:solidFill>
                  <a:srgbClr val="927633"/>
                </a:solidFill>
              </a:rPr>
              <a:t>Music</a:t>
            </a:r>
          </a:p>
          <a:p>
            <a:r>
              <a:rPr lang="en-US" sz="3600" dirty="0" smtClean="0">
                <a:solidFill>
                  <a:srgbClr val="927633"/>
                </a:solidFill>
              </a:rPr>
              <a:t>Theater</a:t>
            </a:r>
          </a:p>
          <a:p>
            <a:r>
              <a:rPr lang="en-US" sz="3600" dirty="0" smtClean="0">
                <a:solidFill>
                  <a:srgbClr val="927633"/>
                </a:solidFill>
              </a:rPr>
              <a:t>Art</a:t>
            </a:r>
          </a:p>
          <a:p>
            <a:r>
              <a:rPr lang="en-US" sz="3600" dirty="0" err="1" smtClean="0">
                <a:solidFill>
                  <a:srgbClr val="927633"/>
                </a:solidFill>
              </a:rPr>
              <a:t>MakerSpace</a:t>
            </a:r>
            <a:endParaRPr lang="en-US" sz="3600" dirty="0" smtClean="0">
              <a:solidFill>
                <a:srgbClr val="927633"/>
              </a:solidFill>
            </a:endParaRPr>
          </a:p>
          <a:p>
            <a:r>
              <a:rPr lang="en-US" sz="3600" dirty="0" smtClean="0">
                <a:solidFill>
                  <a:srgbClr val="927633"/>
                </a:solidFill>
              </a:rPr>
              <a:t>Coding/Robotics</a:t>
            </a:r>
          </a:p>
          <a:p>
            <a:r>
              <a:rPr lang="en-US" sz="3600" dirty="0" smtClean="0">
                <a:solidFill>
                  <a:srgbClr val="927633"/>
                </a:solidFill>
              </a:rPr>
              <a:t>Phys. Ed/Health</a:t>
            </a:r>
          </a:p>
          <a:p>
            <a:r>
              <a:rPr lang="en-US" sz="3600" dirty="0" smtClean="0">
                <a:solidFill>
                  <a:srgbClr val="927633"/>
                </a:solidFill>
              </a:rPr>
              <a:t>Cultural Experiences</a:t>
            </a:r>
          </a:p>
          <a:p>
            <a:endParaRPr lang="en-US" sz="3600" dirty="0">
              <a:solidFill>
                <a:srgbClr val="927633"/>
              </a:solidFill>
            </a:endParaRPr>
          </a:p>
        </p:txBody>
      </p:sp>
      <p:sp>
        <p:nvSpPr>
          <p:cNvPr id="4" name="Title 3"/>
          <p:cNvSpPr>
            <a:spLocks noGrp="1"/>
          </p:cNvSpPr>
          <p:nvPr>
            <p:ph type="title"/>
          </p:nvPr>
        </p:nvSpPr>
        <p:spPr>
          <a:xfrm>
            <a:off x="3387308" y="840260"/>
            <a:ext cx="2552264" cy="2834452"/>
          </a:xfrm>
        </p:spPr>
        <p:txBody>
          <a:bodyPr>
            <a:normAutofit/>
          </a:bodyPr>
          <a:lstStyle/>
          <a:p>
            <a:r>
              <a:rPr lang="en-US" sz="4000" dirty="0" smtClean="0"/>
              <a:t>OLMC Arts and </a:t>
            </a:r>
            <a:r>
              <a:rPr lang="en-US" sz="2400" dirty="0" smtClean="0"/>
              <a:t>enrichment</a:t>
            </a:r>
            <a:endParaRPr lang="en-US" sz="2400" dirty="0"/>
          </a:p>
        </p:txBody>
      </p:sp>
      <p:sp>
        <p:nvSpPr>
          <p:cNvPr id="6" name="Content Placeholder 1"/>
          <p:cNvSpPr>
            <a:spLocks noGrp="1"/>
          </p:cNvSpPr>
          <p:nvPr>
            <p:ph sz="quarter" idx="13"/>
          </p:nvPr>
        </p:nvSpPr>
        <p:spPr>
          <a:xfrm>
            <a:off x="5810004" y="108081"/>
            <a:ext cx="3333996" cy="6633396"/>
          </a:xfrm>
        </p:spPr>
        <p:txBody>
          <a:bodyPr>
            <a:noAutofit/>
          </a:bodyPr>
          <a:lstStyle/>
          <a:p>
            <a:r>
              <a:rPr lang="en-US" sz="3600" dirty="0" smtClean="0">
                <a:solidFill>
                  <a:srgbClr val="927633"/>
                </a:solidFill>
              </a:rPr>
              <a:t>Class Trips</a:t>
            </a:r>
          </a:p>
          <a:p>
            <a:r>
              <a:rPr lang="en-US" sz="3600" dirty="0" smtClean="0">
                <a:solidFill>
                  <a:srgbClr val="927633"/>
                </a:solidFill>
              </a:rPr>
              <a:t>Yoga</a:t>
            </a:r>
          </a:p>
          <a:p>
            <a:r>
              <a:rPr lang="en-US" sz="3600" dirty="0" smtClean="0">
                <a:solidFill>
                  <a:srgbClr val="927633"/>
                </a:solidFill>
              </a:rPr>
              <a:t>Golf/Tennis</a:t>
            </a:r>
          </a:p>
          <a:p>
            <a:r>
              <a:rPr lang="en-US" sz="3600" dirty="0" smtClean="0">
                <a:solidFill>
                  <a:srgbClr val="927633"/>
                </a:solidFill>
              </a:rPr>
              <a:t>2</a:t>
            </a:r>
            <a:r>
              <a:rPr lang="en-US" sz="3600" baseline="30000" dirty="0" smtClean="0">
                <a:solidFill>
                  <a:srgbClr val="927633"/>
                </a:solidFill>
              </a:rPr>
              <a:t>nd</a:t>
            </a:r>
            <a:r>
              <a:rPr lang="en-US" sz="3600" dirty="0" smtClean="0">
                <a:solidFill>
                  <a:srgbClr val="927633"/>
                </a:solidFill>
              </a:rPr>
              <a:t> Grade Clinic</a:t>
            </a:r>
          </a:p>
          <a:p>
            <a:r>
              <a:rPr lang="en-US" sz="3600" dirty="0" smtClean="0">
                <a:solidFill>
                  <a:srgbClr val="927633"/>
                </a:solidFill>
              </a:rPr>
              <a:t>Volleyball</a:t>
            </a:r>
          </a:p>
          <a:p>
            <a:r>
              <a:rPr lang="en-US" sz="3600" dirty="0" smtClean="0">
                <a:solidFill>
                  <a:srgbClr val="927633"/>
                </a:solidFill>
              </a:rPr>
              <a:t>Cooking</a:t>
            </a:r>
          </a:p>
          <a:p>
            <a:r>
              <a:rPr lang="en-US" sz="3600" dirty="0" smtClean="0">
                <a:solidFill>
                  <a:srgbClr val="927633"/>
                </a:solidFill>
              </a:rPr>
              <a:t>Get Fit</a:t>
            </a:r>
          </a:p>
          <a:p>
            <a:r>
              <a:rPr lang="en-US" sz="3600" dirty="0" smtClean="0">
                <a:solidFill>
                  <a:srgbClr val="927633"/>
                </a:solidFill>
              </a:rPr>
              <a:t>Berlitz</a:t>
            </a:r>
          </a:p>
          <a:p>
            <a:r>
              <a:rPr lang="en-US" sz="3600" dirty="0" smtClean="0">
                <a:solidFill>
                  <a:srgbClr val="927633"/>
                </a:solidFill>
              </a:rPr>
              <a:t>Chess</a:t>
            </a:r>
          </a:p>
          <a:p>
            <a:r>
              <a:rPr lang="en-US" sz="3600" dirty="0" smtClean="0">
                <a:solidFill>
                  <a:srgbClr val="927633"/>
                </a:solidFill>
              </a:rPr>
              <a:t>Book Club</a:t>
            </a:r>
            <a:endParaRPr lang="en-US" sz="3600" dirty="0">
              <a:solidFill>
                <a:srgbClr val="927633"/>
              </a:solidFill>
            </a:endParaRPr>
          </a:p>
        </p:txBody>
      </p:sp>
      <p:sp>
        <p:nvSpPr>
          <p:cNvPr id="7" name="Oval 6"/>
          <p:cNvSpPr/>
          <p:nvPr/>
        </p:nvSpPr>
        <p:spPr>
          <a:xfrm>
            <a:off x="3387308" y="3809812"/>
            <a:ext cx="2841556" cy="27155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74"/>
                </a:solidFill>
              </a:rPr>
              <a:t>Please bring forth any ideas that you have for the upcoming year!</a:t>
            </a:r>
            <a:endParaRPr lang="en-US" sz="2400" b="1" dirty="0">
              <a:solidFill>
                <a:srgbClr val="000074"/>
              </a:solidFill>
            </a:endParaRPr>
          </a:p>
        </p:txBody>
      </p:sp>
    </p:spTree>
    <p:extLst>
      <p:ext uri="{BB962C8B-B14F-4D97-AF65-F5344CB8AC3E}">
        <p14:creationId xmlns:p14="http://schemas.microsoft.com/office/powerpoint/2010/main" val="376542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t>FINANCES</a:t>
            </a:r>
            <a:endParaRPr lang="en-US" sz="4400" dirty="0"/>
          </a:p>
        </p:txBody>
      </p:sp>
      <p:sp>
        <p:nvSpPr>
          <p:cNvPr id="4" name="TextBox 3"/>
          <p:cNvSpPr txBox="1"/>
          <p:nvPr/>
        </p:nvSpPr>
        <p:spPr>
          <a:xfrm>
            <a:off x="135116" y="1999476"/>
            <a:ext cx="9008884" cy="4401205"/>
          </a:xfrm>
          <a:prstGeom prst="rect">
            <a:avLst/>
          </a:prstGeom>
          <a:noFill/>
        </p:spPr>
        <p:txBody>
          <a:bodyPr wrap="square" rtlCol="0">
            <a:spAutoFit/>
          </a:bodyPr>
          <a:lstStyle/>
          <a:p>
            <a:pPr algn="ctr"/>
            <a:r>
              <a:rPr lang="en-US" sz="3200" b="1" dirty="0" smtClean="0">
                <a:solidFill>
                  <a:srgbClr val="927633"/>
                </a:solidFill>
              </a:rPr>
              <a:t>Mrs. Peggy Rizzo: Our New RCAN Business Manager ( </a:t>
            </a:r>
            <a:r>
              <a:rPr lang="en-US" sz="3200" b="1" dirty="0" smtClean="0">
                <a:solidFill>
                  <a:srgbClr val="927633"/>
                </a:solidFill>
                <a:hlinkClick r:id="rId2"/>
              </a:rPr>
              <a:t>rizzomar@rcan.org</a:t>
            </a:r>
            <a:r>
              <a:rPr lang="en-US" sz="3200" b="1" dirty="0" smtClean="0">
                <a:solidFill>
                  <a:srgbClr val="927633"/>
                </a:solidFill>
              </a:rPr>
              <a:t> )</a:t>
            </a:r>
          </a:p>
          <a:p>
            <a:pPr algn="ctr"/>
            <a:r>
              <a:rPr lang="en-US" sz="3600" dirty="0" smtClean="0"/>
              <a:t>OLMC  </a:t>
            </a:r>
            <a:r>
              <a:rPr lang="en-US" sz="3600" dirty="0"/>
              <a:t>profit and loss statement through February 28, 2018 shows us staying very close to what we budgeted for this </a:t>
            </a:r>
            <a:r>
              <a:rPr lang="en-US" sz="3600" dirty="0" smtClean="0"/>
              <a:t>year in all areas, which </a:t>
            </a:r>
            <a:r>
              <a:rPr lang="en-US" sz="3600" dirty="0"/>
              <a:t>puts us in the position we hoped for so we can complete the improvements that we </a:t>
            </a:r>
            <a:r>
              <a:rPr lang="en-US" sz="3600" dirty="0" smtClean="0"/>
              <a:t>have planned.</a:t>
            </a:r>
            <a:endParaRPr lang="en-US" sz="2000" dirty="0"/>
          </a:p>
        </p:txBody>
      </p:sp>
    </p:spTree>
    <p:extLst>
      <p:ext uri="{BB962C8B-B14F-4D97-AF65-F5344CB8AC3E}">
        <p14:creationId xmlns:p14="http://schemas.microsoft.com/office/powerpoint/2010/main" val="244171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05" y="162120"/>
            <a:ext cx="8904168" cy="657935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There is a small difference in Fundraising Revenue budgeted ( at this point in time)</a:t>
            </a:r>
            <a:r>
              <a:rPr lang="is-IS" sz="3200" dirty="0" smtClean="0"/>
              <a:t>… But there is surely a way you can help!</a:t>
            </a:r>
            <a:endParaRPr lang="en-US" sz="3200" dirty="0" smtClean="0"/>
          </a:p>
          <a:p>
            <a:pPr algn="ctr"/>
            <a:endParaRPr lang="en-US" sz="3200" dirty="0"/>
          </a:p>
          <a:p>
            <a:pPr algn="ctr"/>
            <a:r>
              <a:rPr lang="en-US" sz="3200" dirty="0" smtClean="0"/>
              <a:t>OLMC </a:t>
            </a:r>
            <a:r>
              <a:rPr lang="en-US" sz="3200" dirty="0"/>
              <a:t>has seen a savings due to a cut in Fundraising Expense and we still have our </a:t>
            </a:r>
            <a:r>
              <a:rPr lang="en-US" sz="3200" dirty="0" smtClean="0"/>
              <a:t>next BIG EVENT: </a:t>
            </a:r>
          </a:p>
          <a:p>
            <a:pPr algn="ctr"/>
            <a:r>
              <a:rPr lang="en-US" sz="3200" dirty="0" smtClean="0">
                <a:solidFill>
                  <a:srgbClr val="927633"/>
                </a:solidFill>
              </a:rPr>
              <a:t>The </a:t>
            </a:r>
            <a:r>
              <a:rPr lang="en-US" sz="3200" dirty="0">
                <a:solidFill>
                  <a:srgbClr val="927633"/>
                </a:solidFill>
              </a:rPr>
              <a:t>Sweetheart Dance </a:t>
            </a:r>
            <a:r>
              <a:rPr lang="en-US" sz="3200" dirty="0"/>
              <a:t>coming up, so our fundraising efforts should be right on point for the year</a:t>
            </a:r>
            <a:r>
              <a:rPr lang="en-US" sz="3200" dirty="0" smtClean="0"/>
              <a:t>.  Please come enjoy the night to contribute to our Fundraising Efforts.  </a:t>
            </a:r>
            <a:endParaRPr lang="en-US" sz="3200" dirty="0"/>
          </a:p>
          <a:p>
            <a:pPr algn="ctr"/>
            <a:endParaRPr lang="en-US" sz="2800" dirty="0" smtClean="0"/>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See. Mrs. Poon for Details!</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2825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05" y="162120"/>
            <a:ext cx="8904168" cy="657935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pPr algn="ctr"/>
            <a:endParaRPr lang="en-US" sz="3200" dirty="0"/>
          </a:p>
          <a:p>
            <a:pPr algn="ctr"/>
            <a:endParaRPr lang="en-US" sz="3200" dirty="0" smtClean="0"/>
          </a:p>
          <a:p>
            <a:pPr algn="ctr"/>
            <a:endParaRPr lang="en-US" sz="3200" dirty="0"/>
          </a:p>
          <a:p>
            <a:pPr algn="ctr"/>
            <a:endParaRPr lang="en-US" sz="3200" dirty="0" smtClean="0"/>
          </a:p>
          <a:p>
            <a:pPr algn="ctr"/>
            <a:r>
              <a:rPr lang="en-US" sz="3200" dirty="0" smtClean="0"/>
              <a:t>Thank </a:t>
            </a:r>
            <a:r>
              <a:rPr lang="en-US" sz="3200" dirty="0"/>
              <a:t>you as always for being so generous to our children.</a:t>
            </a:r>
          </a:p>
          <a:p>
            <a:pPr algn="ctr"/>
            <a:endParaRPr lang="en-US" sz="3200" dirty="0"/>
          </a:p>
          <a:p>
            <a:pPr algn="ctr"/>
            <a:r>
              <a:rPr lang="en-US" sz="3200" dirty="0"/>
              <a:t>As in the past, we are self sustaining and are able to generate a profit to ensure that there will be future Warriors for many years.</a:t>
            </a:r>
            <a:endParaRPr lang="en-US" sz="3200" dirty="0"/>
          </a:p>
        </p:txBody>
      </p:sp>
      <p:pic>
        <p:nvPicPr>
          <p:cNvPr id="3" name="Picture 2" descr="IMG_3881.jpg"/>
          <p:cNvPicPr>
            <a:picLocks noChangeAspect="1"/>
          </p:cNvPicPr>
          <p:nvPr/>
        </p:nvPicPr>
        <p:blipFill rotWithShape="1">
          <a:blip r:embed="rId2">
            <a:extLst>
              <a:ext uri="{28A0092B-C50C-407E-A947-70E740481C1C}">
                <a14:useLocalDpi xmlns:a14="http://schemas.microsoft.com/office/drawing/2010/main" val="0"/>
              </a:ext>
            </a:extLst>
          </a:blip>
          <a:srcRect t="1336" b="37330"/>
          <a:stretch/>
        </p:blipFill>
        <p:spPr>
          <a:xfrm>
            <a:off x="1864656" y="465674"/>
            <a:ext cx="5364120" cy="2467495"/>
          </a:xfrm>
          <a:prstGeom prst="rect">
            <a:avLst/>
          </a:prstGeom>
        </p:spPr>
      </p:pic>
    </p:spTree>
    <p:extLst>
      <p:ext uri="{BB962C8B-B14F-4D97-AF65-F5344CB8AC3E}">
        <p14:creationId xmlns:p14="http://schemas.microsoft.com/office/powerpoint/2010/main" val="164352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ter.jpeg"/>
          <p:cNvPicPr>
            <a:picLocks noGrp="1" noChangeAspect="1"/>
          </p:cNvPicPr>
          <p:nvPr>
            <p:ph sz="quarter" idx="13"/>
          </p:nvPr>
        </p:nvPicPr>
        <p:blipFill>
          <a:blip r:embed="rId2">
            <a:extLst>
              <a:ext uri="{28A0092B-C50C-407E-A947-70E740481C1C}">
                <a14:useLocalDpi xmlns:a14="http://schemas.microsoft.com/office/drawing/2010/main" val="0"/>
              </a:ext>
            </a:extLst>
          </a:blip>
          <a:srcRect l="-72542" r="-72542"/>
          <a:stretch>
            <a:fillRect/>
          </a:stretch>
        </p:blipFill>
        <p:spPr>
          <a:xfrm>
            <a:off x="1502990" y="1890090"/>
            <a:ext cx="5482526" cy="2960102"/>
          </a:xfrm>
        </p:spPr>
      </p:pic>
      <p:pic>
        <p:nvPicPr>
          <p:cNvPr id="6" name="Content Placeholder 5" descr="IMG_3817.jpg"/>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l="12336" r="12336"/>
          <a:stretch>
            <a:fillRect/>
          </a:stretch>
        </p:blipFill>
        <p:spPr>
          <a:xfrm rot="5400000">
            <a:off x="5796216" y="1944915"/>
            <a:ext cx="2946591" cy="2863963"/>
          </a:xfrm>
        </p:spPr>
      </p:pic>
      <p:sp>
        <p:nvSpPr>
          <p:cNvPr id="4" name="Title 3"/>
          <p:cNvSpPr>
            <a:spLocks noGrp="1"/>
          </p:cNvSpPr>
          <p:nvPr>
            <p:ph type="title"/>
          </p:nvPr>
        </p:nvSpPr>
        <p:spPr>
          <a:xfrm>
            <a:off x="932302" y="283709"/>
            <a:ext cx="7323307" cy="1392691"/>
          </a:xfrm>
        </p:spPr>
        <p:txBody>
          <a:bodyPr>
            <a:normAutofit fontScale="90000"/>
          </a:bodyPr>
          <a:lstStyle/>
          <a:p>
            <a:r>
              <a:rPr lang="en-US" sz="3200" u="sng" dirty="0" smtClean="0">
                <a:solidFill>
                  <a:srgbClr val="927633"/>
                </a:solidFill>
              </a:rPr>
              <a:t>2018-2019 Personnel changes</a:t>
            </a:r>
            <a:br>
              <a:rPr lang="en-US" sz="3200" u="sng" dirty="0" smtClean="0">
                <a:solidFill>
                  <a:srgbClr val="927633"/>
                </a:solidFill>
              </a:rPr>
            </a:br>
            <a:r>
              <a:rPr lang="en-US" sz="3200" dirty="0" smtClean="0">
                <a:solidFill>
                  <a:srgbClr val="927633"/>
                </a:solidFill>
              </a:rPr>
              <a:t>THANK YOU FOR ALL THAT YOU HAVE DONE FOR OLMC!</a:t>
            </a:r>
            <a:endParaRPr lang="en-US" sz="3200" dirty="0">
              <a:solidFill>
                <a:srgbClr val="927633"/>
              </a:solidFill>
            </a:endParaRPr>
          </a:p>
        </p:txBody>
      </p:sp>
      <p:pic>
        <p:nvPicPr>
          <p:cNvPr id="8" name="Picture 7" descr="IMG_3822.jpg"/>
          <p:cNvPicPr>
            <a:picLocks noChangeAspect="1"/>
          </p:cNvPicPr>
          <p:nvPr/>
        </p:nvPicPr>
        <p:blipFill rotWithShape="1">
          <a:blip r:embed="rId4">
            <a:extLst>
              <a:ext uri="{28A0092B-C50C-407E-A947-70E740481C1C}">
                <a14:useLocalDpi xmlns:a14="http://schemas.microsoft.com/office/drawing/2010/main" val="0"/>
              </a:ext>
            </a:extLst>
          </a:blip>
          <a:srcRect l="-2" t="6039" r="66443" b="2970"/>
          <a:stretch/>
        </p:blipFill>
        <p:spPr>
          <a:xfrm>
            <a:off x="218423" y="1903599"/>
            <a:ext cx="2296177" cy="4684200"/>
          </a:xfrm>
          <a:prstGeom prst="rect">
            <a:avLst/>
          </a:prstGeom>
        </p:spPr>
      </p:pic>
      <p:pic>
        <p:nvPicPr>
          <p:cNvPr id="9" name="Picture 8" descr="mus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879" y="4971782"/>
            <a:ext cx="4396447" cy="1724097"/>
          </a:xfrm>
          <a:prstGeom prst="rect">
            <a:avLst/>
          </a:prstGeom>
        </p:spPr>
      </p:pic>
      <p:pic>
        <p:nvPicPr>
          <p:cNvPr id="10" name="Picture 9" descr="SHEILD NO BACKGROUND.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9187" y="4907820"/>
            <a:ext cx="1650517" cy="1788060"/>
          </a:xfrm>
          <a:prstGeom prst="rect">
            <a:avLst/>
          </a:prstGeom>
        </p:spPr>
      </p:pic>
    </p:spTree>
    <p:extLst>
      <p:ext uri="{BB962C8B-B14F-4D97-AF65-F5344CB8AC3E}">
        <p14:creationId xmlns:p14="http://schemas.microsoft.com/office/powerpoint/2010/main" val="112578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34732"/>
            <a:ext cx="8229600" cy="5046492"/>
          </a:xfrm>
        </p:spPr>
        <p:txBody>
          <a:bodyPr>
            <a:normAutofit lnSpcReduction="10000"/>
          </a:bodyPr>
          <a:lstStyle/>
          <a:p>
            <a:r>
              <a:rPr lang="en-US" sz="2400" b="1" dirty="0" smtClean="0"/>
              <a:t>Opening Prayer: Father Dan O’Neill</a:t>
            </a:r>
          </a:p>
          <a:p>
            <a:r>
              <a:rPr lang="en-US" sz="2400" b="1" dirty="0" smtClean="0"/>
              <a:t>Welcome: Miss Koval </a:t>
            </a:r>
          </a:p>
          <a:p>
            <a:r>
              <a:rPr lang="en-US" sz="2400" b="1" dirty="0" smtClean="0"/>
              <a:t>Tenafly Police Department: Chief Robert Chamberlain</a:t>
            </a:r>
            <a:endParaRPr lang="en-US" sz="2400" b="1" dirty="0"/>
          </a:p>
          <a:p>
            <a:pPr marL="285750" indent="-285750">
              <a:buFont typeface="Wingdings" charset="2"/>
              <a:buChar char="v"/>
            </a:pPr>
            <a:r>
              <a:rPr lang="en-US" sz="1600" dirty="0" smtClean="0">
                <a:latin typeface="Apple Symbols"/>
                <a:cs typeface="Apple Symbols"/>
              </a:rPr>
              <a:t>Catholic Identity (Mission/ Community Service/ Carmel Cares/ Parish School Connection)</a:t>
            </a:r>
          </a:p>
          <a:p>
            <a:pPr marL="285750" indent="-285750">
              <a:buFont typeface="Wingdings" charset="2"/>
              <a:buChar char="v"/>
            </a:pPr>
            <a:r>
              <a:rPr lang="en-US" sz="1600" dirty="0" smtClean="0">
                <a:latin typeface="Apple Symbols"/>
                <a:cs typeface="Apple Symbols"/>
              </a:rPr>
              <a:t>Communication(Website)</a:t>
            </a:r>
          </a:p>
          <a:p>
            <a:pPr marL="285750" indent="-285750">
              <a:buFont typeface="Wingdings" charset="2"/>
              <a:buChar char="v"/>
            </a:pPr>
            <a:r>
              <a:rPr lang="en-US" sz="1600" dirty="0" smtClean="0">
                <a:latin typeface="Apple Symbols"/>
                <a:cs typeface="Apple Symbols"/>
              </a:rPr>
              <a:t>Parent Involvement (Parents Guild Executive Board/Class Parents/  </a:t>
            </a:r>
          </a:p>
          <a:p>
            <a:pPr marL="285750" indent="-285750">
              <a:buFont typeface="Wingdings" charset="2"/>
              <a:buChar char="v"/>
            </a:pPr>
            <a:r>
              <a:rPr lang="en-US" sz="1600" dirty="0" smtClean="0">
                <a:latin typeface="Apple Symbols"/>
                <a:cs typeface="Apple Symbols"/>
              </a:rPr>
              <a:t>Enrollment and Admissions </a:t>
            </a:r>
            <a:endParaRPr lang="en-US" sz="1600" dirty="0" smtClean="0">
              <a:latin typeface="Apple Symbols"/>
              <a:cs typeface="Apple Symbols"/>
            </a:endParaRPr>
          </a:p>
          <a:p>
            <a:pPr marL="285750" indent="-285750">
              <a:buFont typeface="Wingdings" charset="2"/>
              <a:buChar char="v"/>
            </a:pPr>
            <a:r>
              <a:rPr lang="en-US" sz="2400" b="1" dirty="0" smtClean="0"/>
              <a:t>Facilities </a:t>
            </a:r>
            <a:r>
              <a:rPr lang="en-US" sz="2400" b="1" dirty="0" smtClean="0"/>
              <a:t>and Campus Upgrades: Mr. Ed McElroy</a:t>
            </a:r>
          </a:p>
          <a:p>
            <a:pPr marL="285750" indent="-285750">
              <a:buFont typeface="Wingdings" charset="2"/>
              <a:buChar char="v"/>
            </a:pPr>
            <a:r>
              <a:rPr lang="en-US" sz="1600" dirty="0" smtClean="0">
                <a:latin typeface="Apple Symbols"/>
                <a:cs typeface="Apple Symbols"/>
              </a:rPr>
              <a:t>Technology</a:t>
            </a:r>
          </a:p>
          <a:p>
            <a:pPr marL="285750" indent="-285750">
              <a:buFont typeface="Wingdings" charset="2"/>
              <a:buChar char="v"/>
            </a:pPr>
            <a:r>
              <a:rPr lang="en-US" sz="1600" dirty="0" smtClean="0">
                <a:latin typeface="Apple Symbols"/>
                <a:cs typeface="Apple Symbols"/>
              </a:rPr>
              <a:t>Curriculum and Instruction (mapping/teacher evaluations/ resources/ technology)</a:t>
            </a:r>
          </a:p>
          <a:p>
            <a:pPr marL="285750" indent="-285750">
              <a:buFont typeface="Wingdings" charset="2"/>
              <a:buChar char="v"/>
            </a:pPr>
            <a:r>
              <a:rPr lang="en-US" sz="1600" dirty="0" smtClean="0">
                <a:latin typeface="Apple Symbols"/>
                <a:cs typeface="Apple Symbols"/>
              </a:rPr>
              <a:t>Enrichment and Opportunities (Athletics/Before/ After/ class trips)</a:t>
            </a:r>
          </a:p>
          <a:p>
            <a:pPr marL="285750" indent="-285750">
              <a:buFont typeface="Wingdings" charset="2"/>
              <a:buChar char="v"/>
            </a:pPr>
            <a:r>
              <a:rPr lang="en-US" sz="1600" dirty="0" smtClean="0">
                <a:latin typeface="Apple Symbols"/>
                <a:cs typeface="Apple Symbols"/>
              </a:rPr>
              <a:t>Advancements (Blue Ribbon/ Middle States)</a:t>
            </a:r>
          </a:p>
          <a:p>
            <a:pPr marL="285750" indent="-285750">
              <a:buFont typeface="Wingdings" charset="2"/>
              <a:buChar char="v"/>
            </a:pPr>
            <a:r>
              <a:rPr lang="en-US" sz="1600" dirty="0" smtClean="0">
                <a:latin typeface="Apple Symbols"/>
                <a:cs typeface="Apple Symbols"/>
              </a:rPr>
              <a:t>Personnel Changes</a:t>
            </a:r>
          </a:p>
          <a:p>
            <a:r>
              <a:rPr lang="en-US" sz="2400" b="1" dirty="0" smtClean="0"/>
              <a:t>Closing Remarks: Father Dan O’Neill</a:t>
            </a:r>
          </a:p>
          <a:p>
            <a:endParaRPr lang="en-US" dirty="0"/>
          </a:p>
        </p:txBody>
      </p:sp>
      <p:sp>
        <p:nvSpPr>
          <p:cNvPr id="3" name="Title 2"/>
          <p:cNvSpPr>
            <a:spLocks noGrp="1"/>
          </p:cNvSpPr>
          <p:nvPr>
            <p:ph type="title"/>
          </p:nvPr>
        </p:nvSpPr>
        <p:spPr/>
        <p:txBody>
          <a:bodyPr>
            <a:noAutofit/>
          </a:bodyPr>
          <a:lstStyle/>
          <a:p>
            <a:r>
              <a:rPr lang="en-US" sz="3000" dirty="0" smtClean="0">
                <a:solidFill>
                  <a:srgbClr val="000074"/>
                </a:solidFill>
              </a:rPr>
              <a:t>Tonight’s agenda</a:t>
            </a:r>
            <a:endParaRPr lang="en-US" sz="3000" dirty="0">
              <a:solidFill>
                <a:srgbClr val="000074"/>
              </a:solidFill>
            </a:endParaRPr>
          </a:p>
        </p:txBody>
      </p:sp>
    </p:spTree>
    <p:extLst>
      <p:ext uri="{BB962C8B-B14F-4D97-AF65-F5344CB8AC3E}">
        <p14:creationId xmlns:p14="http://schemas.microsoft.com/office/powerpoint/2010/main" val="98982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0" y="1676401"/>
            <a:ext cx="5452757" cy="5181600"/>
          </a:xfrm>
        </p:spPr>
        <p:txBody>
          <a:bodyPr>
            <a:noAutofit/>
          </a:bodyPr>
          <a:lstStyle/>
          <a:p>
            <a:r>
              <a:rPr lang="en-US" sz="3200" dirty="0" smtClean="0"/>
              <a:t>I would like to thank Father Dan and the Parish Staff for their constant support and dedication to making the Academy an amazing community to pray, love, and serve.  We at OLMC, are committed to working </a:t>
            </a:r>
            <a:r>
              <a:rPr lang="en-US" sz="3200" i="1" u="sng" dirty="0" smtClean="0"/>
              <a:t>together</a:t>
            </a:r>
            <a:r>
              <a:rPr lang="en-US" sz="3200" dirty="0" smtClean="0"/>
              <a:t> for the best interest of you and your children.</a:t>
            </a:r>
            <a:endParaRPr lang="en-US" sz="3200" dirty="0"/>
          </a:p>
        </p:txBody>
      </p:sp>
      <p:sp>
        <p:nvSpPr>
          <p:cNvPr id="4" name="Title 3"/>
          <p:cNvSpPr>
            <a:spLocks noGrp="1"/>
          </p:cNvSpPr>
          <p:nvPr>
            <p:ph type="title"/>
          </p:nvPr>
        </p:nvSpPr>
        <p:spPr>
          <a:xfrm>
            <a:off x="1621396" y="513379"/>
            <a:ext cx="5810004" cy="1163021"/>
          </a:xfrm>
        </p:spPr>
        <p:txBody>
          <a:bodyPr>
            <a:noAutofit/>
          </a:bodyPr>
          <a:lstStyle/>
          <a:p>
            <a:r>
              <a:rPr lang="en-US" sz="3600" dirty="0" smtClean="0">
                <a:solidFill>
                  <a:srgbClr val="000074"/>
                </a:solidFill>
              </a:rPr>
              <a:t>FATHER DAN O’NEILL</a:t>
            </a:r>
            <a:endParaRPr lang="en-US" sz="3600" dirty="0">
              <a:solidFill>
                <a:srgbClr val="000074"/>
              </a:solidFill>
            </a:endParaRPr>
          </a:p>
        </p:txBody>
      </p:sp>
      <p:pic>
        <p:nvPicPr>
          <p:cNvPr id="5" name="Picture 4" descr="chu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728" y="2037389"/>
            <a:ext cx="3326896" cy="4431985"/>
          </a:xfrm>
          <a:prstGeom prst="rect">
            <a:avLst/>
          </a:prstGeom>
          <a:solidFill>
            <a:srgbClr val="FFFFFF">
              <a:shade val="85000"/>
            </a:srgbClr>
          </a:solidFill>
          <a:ln w="88900" cap="sq">
            <a:solidFill>
              <a:srgbClr val="9276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288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age2.jpeg"/>
          <p:cNvPicPr>
            <a:picLocks noGrp="1" noChangeAspect="1"/>
          </p:cNvPicPr>
          <p:nvPr>
            <p:ph type="pic" idx="1"/>
          </p:nvPr>
        </p:nvPicPr>
        <p:blipFill>
          <a:blip r:embed="rId3">
            <a:extLst>
              <a:ext uri="{28A0092B-C50C-407E-A947-70E740481C1C}">
                <a14:useLocalDpi xmlns:a14="http://schemas.microsoft.com/office/drawing/2010/main" val="0"/>
              </a:ext>
            </a:extLst>
          </a:blip>
          <a:srcRect t="12442" b="12442"/>
          <a:stretch>
            <a:fillRect/>
          </a:stretch>
        </p:blipFill>
        <p:spPr/>
      </p:pic>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6" name="Picture 5" descr="image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50" y="576428"/>
            <a:ext cx="7663429" cy="5624430"/>
          </a:xfrm>
          <a:prstGeom prst="rect">
            <a:avLst/>
          </a:prstGeom>
          <a:ln w="228600" cap="sq" cmpd="thickThin">
            <a:solidFill>
              <a:srgbClr val="927633"/>
            </a:solidFill>
            <a:prstDash val="solid"/>
            <a:miter lim="800000"/>
          </a:ln>
          <a:effectLst>
            <a:innerShdw blurRad="76200">
              <a:srgbClr val="000000"/>
            </a:innerShdw>
          </a:effectLst>
        </p:spPr>
      </p:pic>
    </p:spTree>
    <p:extLst>
      <p:ext uri="{BB962C8B-B14F-4D97-AF65-F5344CB8AC3E}">
        <p14:creationId xmlns:p14="http://schemas.microsoft.com/office/powerpoint/2010/main" val="68200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spc="0" dirty="0">
                <a:ln/>
                <a:solidFill>
                  <a:srgbClr val="927633"/>
                </a:solidFill>
              </a:rPr>
              <a:t>Thanking you for choosing OLMC for your child’s early childhood and elementary education years.  </a:t>
            </a:r>
            <a:endParaRPr lang="en-US" sz="4000" b="1" spc="0" dirty="0" smtClean="0">
              <a:ln/>
              <a:solidFill>
                <a:srgbClr val="927633"/>
              </a:solidFill>
            </a:endParaRPr>
          </a:p>
          <a:p>
            <a:endParaRPr lang="en-US" sz="4000" b="1" spc="0" dirty="0">
              <a:ln/>
              <a:solidFill>
                <a:srgbClr val="927633"/>
              </a:solidFill>
            </a:endParaRPr>
          </a:p>
          <a:p>
            <a:r>
              <a:rPr lang="en-US" sz="4000" b="1" spc="0" dirty="0" smtClean="0">
                <a:ln/>
                <a:solidFill>
                  <a:srgbClr val="927633"/>
                </a:solidFill>
              </a:rPr>
              <a:t>We are blessed to have you as part of Our Mount Carmel </a:t>
            </a:r>
            <a:r>
              <a:rPr lang="en-US" sz="4000" b="1" spc="0" dirty="0">
                <a:ln/>
                <a:solidFill>
                  <a:srgbClr val="927633"/>
                </a:solidFill>
              </a:rPr>
              <a:t>family</a:t>
            </a:r>
            <a:r>
              <a:rPr lang="en-US" sz="4000" b="1" spc="0" dirty="0" smtClean="0">
                <a:ln/>
                <a:solidFill>
                  <a:srgbClr val="927633"/>
                </a:solidFill>
              </a:rPr>
              <a:t>.</a:t>
            </a:r>
          </a:p>
          <a:p>
            <a:endParaRPr lang="en-US" sz="4000" b="1" spc="0" dirty="0">
              <a:ln/>
              <a:solidFill>
                <a:srgbClr val="927633"/>
              </a:solidFill>
            </a:endParaRPr>
          </a:p>
          <a:p>
            <a:r>
              <a:rPr lang="en-US" sz="4000" b="1" spc="0" dirty="0" smtClean="0">
                <a:ln/>
                <a:solidFill>
                  <a:srgbClr val="927633"/>
                </a:solidFill>
              </a:rPr>
              <a:t>God Bless. </a:t>
            </a:r>
            <a:endParaRPr lang="en-US" sz="4000" b="1" spc="0" dirty="0">
              <a:ln/>
              <a:solidFill>
                <a:srgbClr val="927633"/>
              </a:solidFill>
            </a:endParaRPr>
          </a:p>
        </p:txBody>
      </p:sp>
      <p:sp>
        <p:nvSpPr>
          <p:cNvPr id="3" name="Title 2"/>
          <p:cNvSpPr>
            <a:spLocks noGrp="1"/>
          </p:cNvSpPr>
          <p:nvPr>
            <p:ph type="title"/>
          </p:nvPr>
        </p:nvSpPr>
        <p:spPr/>
        <p:txBody>
          <a:bodyPr>
            <a:noAutofit/>
          </a:bodyPr>
          <a:lstStyle/>
          <a:p>
            <a:r>
              <a:rPr lang="en-US" sz="2400" dirty="0" smtClean="0">
                <a:solidFill>
                  <a:srgbClr val="000074"/>
                </a:solidFill>
              </a:rPr>
              <a:t>God Bless each of you!</a:t>
            </a:r>
            <a:endParaRPr lang="en-US" sz="2400" dirty="0">
              <a:solidFill>
                <a:srgbClr val="000074"/>
              </a:solidFill>
            </a:endParaRPr>
          </a:p>
        </p:txBody>
      </p:sp>
    </p:spTree>
    <p:extLst>
      <p:ext uri="{BB962C8B-B14F-4D97-AF65-F5344CB8AC3E}">
        <p14:creationId xmlns:p14="http://schemas.microsoft.com/office/powerpoint/2010/main" val="81807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37360" y="5622720"/>
            <a:ext cx="5669280" cy="548640"/>
          </a:xfrm>
        </p:spPr>
        <p:txBody>
          <a:bodyPr>
            <a:normAutofit/>
          </a:bodyPr>
          <a:lstStyle/>
          <a:p>
            <a:r>
              <a:rPr lang="en-US" sz="2000" b="1" dirty="0" smtClean="0"/>
              <a:t>~ Father Dan O’Neill</a:t>
            </a:r>
            <a:endParaRPr lang="en-US" sz="2000" b="1" dirty="0"/>
          </a:p>
        </p:txBody>
      </p:sp>
      <p:sp>
        <p:nvSpPr>
          <p:cNvPr id="4" name="Title 3"/>
          <p:cNvSpPr>
            <a:spLocks noGrp="1"/>
          </p:cNvSpPr>
          <p:nvPr>
            <p:ph type="title"/>
          </p:nvPr>
        </p:nvSpPr>
        <p:spPr/>
        <p:txBody>
          <a:bodyPr>
            <a:noAutofit/>
          </a:bodyPr>
          <a:lstStyle/>
          <a:p>
            <a:r>
              <a:rPr lang="en-US" sz="2400" dirty="0" smtClean="0">
                <a:solidFill>
                  <a:srgbClr val="000074"/>
                </a:solidFill>
              </a:rPr>
              <a:t>Please join us for prayer</a:t>
            </a:r>
            <a:endParaRPr lang="en-US" sz="2400" dirty="0">
              <a:solidFill>
                <a:srgbClr val="000074"/>
              </a:solidFill>
            </a:endParaRPr>
          </a:p>
        </p:txBody>
      </p:sp>
      <p:pic>
        <p:nvPicPr>
          <p:cNvPr id="2" name="Picture 1" descr="our lady of mount carmel .jpg"/>
          <p:cNvPicPr>
            <a:picLocks noChangeAspect="1"/>
          </p:cNvPicPr>
          <p:nvPr/>
        </p:nvPicPr>
        <p:blipFill rotWithShape="1">
          <a:blip r:embed="rId3">
            <a:extLst>
              <a:ext uri="{28A0092B-C50C-407E-A947-70E740481C1C}">
                <a14:useLocalDpi xmlns:a14="http://schemas.microsoft.com/office/drawing/2010/main" val="0"/>
              </a:ext>
            </a:extLst>
          </a:blip>
          <a:srcRect b="17433"/>
          <a:stretch/>
        </p:blipFill>
        <p:spPr>
          <a:xfrm>
            <a:off x="2333124" y="1886910"/>
            <a:ext cx="4540583" cy="3749040"/>
          </a:xfrm>
          <a:prstGeom prst="rect">
            <a:avLst/>
          </a:prstGeom>
        </p:spPr>
      </p:pic>
    </p:spTree>
    <p:extLst>
      <p:ext uri="{BB962C8B-B14F-4D97-AF65-F5344CB8AC3E}">
        <p14:creationId xmlns:p14="http://schemas.microsoft.com/office/powerpoint/2010/main" val="415196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2597" y="1269937"/>
            <a:ext cx="8929042" cy="2445306"/>
          </a:xfrm>
        </p:spPr>
        <p:txBody>
          <a:bodyPr>
            <a:normAutofit lnSpcReduction="10000"/>
          </a:bodyPr>
          <a:lstStyle/>
          <a:p>
            <a:r>
              <a:rPr lang="en-US" sz="2400" b="1" dirty="0"/>
              <a:t>The Academy of Our Lady of Mount Carmel is an educational community with roots in the Roman Catholic faith that teaches Gospel values.  Within our Carmelite tradition we are dedicated to helping students see God in themselves, in each other and in the world around them.  We strive to educate the whole person – intellectually, spiritually, physically, socially and emotionally – while building a strong foundation of ethical and moral ideals.</a:t>
            </a:r>
          </a:p>
          <a:p>
            <a:endParaRPr lang="en-US" dirty="0"/>
          </a:p>
        </p:txBody>
      </p:sp>
      <p:sp>
        <p:nvSpPr>
          <p:cNvPr id="3" name="Title 2"/>
          <p:cNvSpPr>
            <a:spLocks noGrp="1"/>
          </p:cNvSpPr>
          <p:nvPr>
            <p:ph type="title"/>
          </p:nvPr>
        </p:nvSpPr>
        <p:spPr>
          <a:xfrm>
            <a:off x="2514600" y="395170"/>
            <a:ext cx="4114800" cy="701040"/>
          </a:xfrm>
        </p:spPr>
        <p:txBody>
          <a:bodyPr>
            <a:noAutofit/>
          </a:bodyPr>
          <a:lstStyle/>
          <a:p>
            <a:r>
              <a:rPr lang="en-US" sz="4400" dirty="0">
                <a:solidFill>
                  <a:srgbClr val="000074"/>
                </a:solidFill>
              </a:rPr>
              <a:t>Our </a:t>
            </a:r>
            <a:r>
              <a:rPr lang="en-US" sz="4400" dirty="0" smtClean="0">
                <a:solidFill>
                  <a:srgbClr val="000074"/>
                </a:solidFill>
              </a:rPr>
              <a:t>mission</a:t>
            </a:r>
            <a:endParaRPr lang="en-US" sz="4400" dirty="0"/>
          </a:p>
        </p:txBody>
      </p:sp>
      <p:sp>
        <p:nvSpPr>
          <p:cNvPr id="4" name="Rectangle 3"/>
          <p:cNvSpPr/>
          <p:nvPr/>
        </p:nvSpPr>
        <p:spPr>
          <a:xfrm>
            <a:off x="2301707" y="3743423"/>
            <a:ext cx="4590189"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4000" dirty="0" smtClean="0"/>
              <a:t>OUR PHILOSOPHY</a:t>
            </a:r>
            <a:endParaRPr lang="en-US" sz="4000" dirty="0"/>
          </a:p>
        </p:txBody>
      </p:sp>
      <p:sp>
        <p:nvSpPr>
          <p:cNvPr id="5" name="Rectangle 4"/>
          <p:cNvSpPr/>
          <p:nvPr/>
        </p:nvSpPr>
        <p:spPr>
          <a:xfrm>
            <a:off x="0" y="4451309"/>
            <a:ext cx="9144000" cy="2354491"/>
          </a:xfrm>
          <a:prstGeom prst="rect">
            <a:avLst/>
          </a:prstGeom>
        </p:spPr>
        <p:txBody>
          <a:bodyPr wrap="square">
            <a:spAutoFit/>
          </a:bodyPr>
          <a:lstStyle/>
          <a:p>
            <a:pPr algn="ctr"/>
            <a:r>
              <a:rPr lang="en-US" sz="2100" b="1" dirty="0"/>
              <a:t>We, the community of the Academy of Our Lady of Mount Carmel, are committed to the Catholic education of our youth.  We strive to provide a comprehensive education of experience that develops the spiritual awareness, intellectual talents, personal responsibility and social consciousness of each child.  We endeavor to foster the values of servant leadership in our students and staff and are dedicated to educating the mind, heart and spirit of each child with a deep appreciation of the uniqueness of each person.</a:t>
            </a:r>
          </a:p>
        </p:txBody>
      </p:sp>
    </p:spTree>
    <p:extLst>
      <p:ext uri="{BB962C8B-B14F-4D97-AF65-F5344CB8AC3E}">
        <p14:creationId xmlns:p14="http://schemas.microsoft.com/office/powerpoint/2010/main" val="76816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199" y="1486097"/>
            <a:ext cx="8229600" cy="5371903"/>
          </a:xfrm>
        </p:spPr>
        <p:txBody>
          <a:bodyPr>
            <a:normAutofit fontScale="40000" lnSpcReduction="20000"/>
          </a:bodyPr>
          <a:lstStyle/>
          <a:p>
            <a:r>
              <a:rPr lang="en-US" sz="8600" b="1" dirty="0" smtClean="0"/>
              <a:t>THANK YOU TO THE TENAFLY POLICE DEPARTMENT FOR KEEPING OUR CHILDREN SAFE</a:t>
            </a:r>
            <a:r>
              <a:rPr lang="en-US" sz="8600" b="1" dirty="0" smtClean="0"/>
              <a:t>.</a:t>
            </a:r>
          </a:p>
          <a:p>
            <a:endParaRPr lang="en-US" sz="8000" b="1" dirty="0" smtClean="0">
              <a:solidFill>
                <a:srgbClr val="927633"/>
              </a:solidFill>
            </a:endParaRPr>
          </a:p>
          <a:p>
            <a:pPr marL="342900" indent="-342900" algn="l">
              <a:buFont typeface="Arial"/>
              <a:buChar char="•"/>
            </a:pPr>
            <a:r>
              <a:rPr lang="en-US" sz="6000" b="1" dirty="0" smtClean="0">
                <a:solidFill>
                  <a:srgbClr val="927633"/>
                </a:solidFill>
              </a:rPr>
              <a:t>SCHOOL SAFETY</a:t>
            </a:r>
          </a:p>
          <a:p>
            <a:pPr marL="342900" indent="-342900" algn="l">
              <a:buFont typeface="Arial"/>
              <a:buChar char="•"/>
            </a:pPr>
            <a:r>
              <a:rPr lang="en-US" sz="6000" b="1" dirty="0" smtClean="0">
                <a:solidFill>
                  <a:srgbClr val="927633"/>
                </a:solidFill>
              </a:rPr>
              <a:t>POLICE COMPLIANCE</a:t>
            </a:r>
          </a:p>
          <a:p>
            <a:pPr marL="342900" indent="-342900" algn="l">
              <a:buFont typeface="Arial"/>
              <a:buChar char="•"/>
            </a:pPr>
            <a:r>
              <a:rPr lang="en-US" sz="6000" b="1" dirty="0" smtClean="0">
                <a:solidFill>
                  <a:srgbClr val="927633"/>
                </a:solidFill>
              </a:rPr>
              <a:t>WEEKLY PATROL</a:t>
            </a:r>
          </a:p>
          <a:p>
            <a:pPr marL="342900" indent="-342900" algn="l">
              <a:buFont typeface="Arial"/>
              <a:buChar char="•"/>
            </a:pPr>
            <a:r>
              <a:rPr lang="en-US" sz="6000" b="1" dirty="0" smtClean="0">
                <a:solidFill>
                  <a:srgbClr val="927633"/>
                </a:solidFill>
              </a:rPr>
              <a:t>REGULAR COMPLIANCE </a:t>
            </a:r>
            <a:r>
              <a:rPr lang="en-US" sz="6000" b="1" dirty="0" smtClean="0">
                <a:solidFill>
                  <a:srgbClr val="927633"/>
                </a:solidFill>
              </a:rPr>
              <a:t>                           MEETINGS</a:t>
            </a:r>
            <a:endParaRPr lang="en-US" sz="6000" b="1" dirty="0" smtClean="0">
              <a:solidFill>
                <a:srgbClr val="927633"/>
              </a:solidFill>
            </a:endParaRPr>
          </a:p>
          <a:p>
            <a:pPr marL="342900" indent="-342900" algn="l">
              <a:buFont typeface="Arial"/>
              <a:buChar char="•"/>
            </a:pPr>
            <a:r>
              <a:rPr lang="en-US" sz="6000" b="1" dirty="0" smtClean="0">
                <a:solidFill>
                  <a:srgbClr val="927633"/>
                </a:solidFill>
              </a:rPr>
              <a:t>OLMC CAMERA SYSTEM</a:t>
            </a:r>
          </a:p>
          <a:p>
            <a:pPr marL="342900" indent="-342900" algn="l">
              <a:buFont typeface="Arial"/>
              <a:buChar char="•"/>
            </a:pPr>
            <a:r>
              <a:rPr lang="en-US" sz="6000" b="1" dirty="0" smtClean="0">
                <a:solidFill>
                  <a:srgbClr val="927633"/>
                </a:solidFill>
              </a:rPr>
              <a:t>BOGAN COMMUNICATION </a:t>
            </a:r>
          </a:p>
          <a:p>
            <a:pPr marL="342900" indent="-342900" algn="l">
              <a:buFont typeface="Arial"/>
              <a:buChar char="•"/>
            </a:pPr>
            <a:r>
              <a:rPr lang="en-US" sz="6000" b="1" dirty="0" smtClean="0">
                <a:solidFill>
                  <a:srgbClr val="927633"/>
                </a:solidFill>
              </a:rPr>
              <a:t>FIRE/ SECURITY DRILLS</a:t>
            </a:r>
          </a:p>
          <a:p>
            <a:pPr marL="342900" indent="-342900" algn="l">
              <a:buFont typeface="Arial"/>
              <a:buChar char="•"/>
            </a:pPr>
            <a:r>
              <a:rPr lang="en-US" sz="6000" b="1" dirty="0" smtClean="0">
                <a:solidFill>
                  <a:srgbClr val="927633"/>
                </a:solidFill>
              </a:rPr>
              <a:t>LEAD PROGRAM: </a:t>
            </a:r>
            <a:r>
              <a:rPr lang="en-US" sz="6000" b="1" dirty="0" smtClean="0">
                <a:solidFill>
                  <a:srgbClr val="927633"/>
                </a:solidFill>
              </a:rPr>
              <a:t>GRADE </a:t>
            </a:r>
            <a:r>
              <a:rPr lang="en-US" sz="6000" b="1" dirty="0" smtClean="0">
                <a:solidFill>
                  <a:srgbClr val="927633"/>
                </a:solidFill>
              </a:rPr>
              <a:t>6</a:t>
            </a:r>
          </a:p>
          <a:p>
            <a:pPr marL="342900" indent="-342900">
              <a:buFont typeface="Arial"/>
              <a:buChar char="•"/>
            </a:pPr>
            <a:endParaRPr lang="en-US" sz="12800" dirty="0" smtClean="0"/>
          </a:p>
          <a:p>
            <a:pPr marL="342900" indent="-342900">
              <a:buFont typeface="Arial"/>
              <a:buChar char="•"/>
            </a:pPr>
            <a:endParaRPr lang="en-US" sz="2400" dirty="0"/>
          </a:p>
        </p:txBody>
      </p:sp>
      <p:sp>
        <p:nvSpPr>
          <p:cNvPr id="5" name="TextBox 4"/>
          <p:cNvSpPr txBox="1"/>
          <p:nvPr/>
        </p:nvSpPr>
        <p:spPr>
          <a:xfrm>
            <a:off x="457199" y="331304"/>
            <a:ext cx="8333409" cy="707886"/>
          </a:xfrm>
          <a:prstGeom prst="rect">
            <a:avLst/>
          </a:prstGeom>
          <a:noFill/>
        </p:spPr>
        <p:txBody>
          <a:bodyPr wrap="square" rtlCol="0">
            <a:spAutoFit/>
          </a:bodyPr>
          <a:lstStyle/>
          <a:p>
            <a:pPr algn="ctr"/>
            <a:r>
              <a:rPr lang="en-US" sz="4000" b="1" dirty="0" smtClean="0"/>
              <a:t>CHIEF ROBERT CHAMBERLAIN</a:t>
            </a:r>
            <a:endParaRPr lang="en-US" sz="4000" b="1" dirty="0"/>
          </a:p>
        </p:txBody>
      </p:sp>
      <p:pic>
        <p:nvPicPr>
          <p:cNvPr id="3" name="Picture 2" descr="IMG_34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724" y="3499083"/>
            <a:ext cx="3304884" cy="2492931"/>
          </a:xfrm>
          <a:prstGeom prst="rect">
            <a:avLst/>
          </a:prstGeom>
        </p:spPr>
      </p:pic>
    </p:spTree>
    <p:extLst>
      <p:ext uri="{BB962C8B-B14F-4D97-AF65-F5344CB8AC3E}">
        <p14:creationId xmlns:p14="http://schemas.microsoft.com/office/powerpoint/2010/main" val="358775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08093" y="1914525"/>
            <a:ext cx="8836609" cy="4556752"/>
          </a:xfrm>
        </p:spPr>
        <p:txBody>
          <a:bodyPr>
            <a:noAutofit/>
          </a:bodyPr>
          <a:lstStyle/>
          <a:p>
            <a:pPr marL="342900" indent="-342900">
              <a:buFont typeface="Wingdings" charset="2"/>
              <a:buChar char="v"/>
            </a:pPr>
            <a:r>
              <a:rPr lang="en-US" sz="3200" b="1" dirty="0" smtClean="0"/>
              <a:t>Website continues to be our Main source of Communication.</a:t>
            </a:r>
          </a:p>
          <a:p>
            <a:pPr marL="342900" indent="-342900">
              <a:buFont typeface="Wingdings" charset="2"/>
              <a:buChar char="v"/>
            </a:pPr>
            <a:endParaRPr lang="en-US" sz="3200" b="1" dirty="0" smtClean="0"/>
          </a:p>
          <a:p>
            <a:pPr marL="342900" indent="-342900">
              <a:buFont typeface="Wingdings" charset="2"/>
              <a:buChar char="v"/>
            </a:pPr>
            <a:r>
              <a:rPr lang="en-US" sz="3200" b="1" dirty="0" smtClean="0"/>
              <a:t>OLMC added the Principal’s Monthly Memo.</a:t>
            </a:r>
          </a:p>
          <a:p>
            <a:r>
              <a:rPr lang="en-US" sz="3200" b="1" dirty="0" smtClean="0"/>
              <a:t> </a:t>
            </a:r>
            <a:r>
              <a:rPr lang="en-US" sz="3200" b="1" dirty="0"/>
              <a:t> </a:t>
            </a:r>
            <a:endParaRPr lang="en-US" sz="3200" b="1" dirty="0" smtClean="0"/>
          </a:p>
          <a:p>
            <a:pPr marL="342900" indent="-342900">
              <a:buFont typeface="Wingdings" charset="2"/>
              <a:buChar char="v"/>
            </a:pPr>
            <a:r>
              <a:rPr lang="en-US" sz="3200" b="1" dirty="0" smtClean="0"/>
              <a:t>Monthly Calendar </a:t>
            </a:r>
            <a:r>
              <a:rPr lang="en-US" sz="3200" b="1" dirty="0"/>
              <a:t>listing all upcoming school activities is located on the Academy website. </a:t>
            </a:r>
            <a:r>
              <a:rPr lang="en-US" sz="3200" b="1" dirty="0" smtClean="0"/>
              <a:t> (printer version available)</a:t>
            </a:r>
            <a:r>
              <a:rPr lang="en-US" sz="3200" b="1" dirty="0"/>
              <a:t> </a:t>
            </a:r>
            <a:endParaRPr lang="en-US" sz="3200" b="1" dirty="0" smtClean="0"/>
          </a:p>
          <a:p>
            <a:endParaRPr lang="en-US" sz="1800" b="1" dirty="0"/>
          </a:p>
        </p:txBody>
      </p:sp>
      <p:sp>
        <p:nvSpPr>
          <p:cNvPr id="4" name="Title 3"/>
          <p:cNvSpPr>
            <a:spLocks noGrp="1"/>
          </p:cNvSpPr>
          <p:nvPr>
            <p:ph type="title"/>
          </p:nvPr>
        </p:nvSpPr>
        <p:spPr>
          <a:xfrm>
            <a:off x="1594373" y="364769"/>
            <a:ext cx="5999167" cy="1311631"/>
          </a:xfrm>
          <a:solidFill>
            <a:srgbClr val="927633"/>
          </a:solidFill>
        </p:spPr>
        <p:txBody>
          <a:bodyPr>
            <a:noAutofit/>
          </a:bodyPr>
          <a:lstStyle/>
          <a:p>
            <a:r>
              <a:rPr lang="en-US" sz="4000" dirty="0" smtClean="0">
                <a:solidFill>
                  <a:srgbClr val="FFFFFF"/>
                </a:solidFill>
              </a:rPr>
              <a:t>COMMUNICATION</a:t>
            </a:r>
            <a:endParaRPr lang="en-US" sz="4000" dirty="0">
              <a:solidFill>
                <a:srgbClr val="FFFFFF"/>
              </a:solidFill>
            </a:endParaRPr>
          </a:p>
        </p:txBody>
      </p:sp>
    </p:spTree>
    <p:extLst>
      <p:ext uri="{BB962C8B-B14F-4D97-AF65-F5344CB8AC3E}">
        <p14:creationId xmlns:p14="http://schemas.microsoft.com/office/powerpoint/2010/main" val="282183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08093" y="1364507"/>
            <a:ext cx="8836609" cy="5493492"/>
          </a:xfrm>
        </p:spPr>
        <p:txBody>
          <a:bodyPr>
            <a:noAutofit/>
          </a:bodyPr>
          <a:lstStyle/>
          <a:p>
            <a:pPr marL="342900" indent="-342900">
              <a:buFont typeface="Wingdings" charset="2"/>
              <a:buChar char="v"/>
            </a:pPr>
            <a:r>
              <a:rPr lang="en-US" sz="2800" b="1" dirty="0"/>
              <a:t> Parents are encouraged to read both the Sunday Warrior Weekly and the Wednesday Weekly Update for all happenings at OLMC</a:t>
            </a:r>
            <a:r>
              <a:rPr lang="en-US" sz="2800" b="1" dirty="0" smtClean="0"/>
              <a:t>.</a:t>
            </a:r>
          </a:p>
          <a:p>
            <a:r>
              <a:rPr lang="en-US" sz="2800" b="1" dirty="0" smtClean="0"/>
              <a:t>  </a:t>
            </a:r>
            <a:endParaRPr lang="en-US" sz="2800" b="1" dirty="0"/>
          </a:p>
          <a:p>
            <a:pPr marL="342900" indent="-342900">
              <a:buFont typeface="Wingdings" charset="2"/>
              <a:buChar char="v"/>
            </a:pPr>
            <a:r>
              <a:rPr lang="en-US" sz="2800" b="1" dirty="0"/>
              <a:t>Also, Please check backpacks for notices and messages. </a:t>
            </a:r>
            <a:endParaRPr lang="en-US" sz="2800" b="1" dirty="0" smtClean="0"/>
          </a:p>
          <a:p>
            <a:r>
              <a:rPr lang="en-US" sz="2800" b="1" dirty="0"/>
              <a:t> </a:t>
            </a:r>
          </a:p>
          <a:p>
            <a:pPr marL="342900" indent="-342900">
              <a:buFont typeface="Wingdings" charset="2"/>
              <a:buChar char="v"/>
            </a:pPr>
            <a:r>
              <a:rPr lang="en-US" sz="2800" b="1" dirty="0"/>
              <a:t>Emergency/ Important updates and reminders are sent out regularly through School Messenger as reminders for dates and events</a:t>
            </a:r>
            <a:r>
              <a:rPr lang="en-US" sz="2800" b="1" dirty="0" smtClean="0"/>
              <a:t>.</a:t>
            </a:r>
            <a:endParaRPr lang="en-US" sz="2800" b="1" dirty="0"/>
          </a:p>
          <a:p>
            <a:pPr marL="342900" indent="-342900">
              <a:buFont typeface="Wingdings" charset="2"/>
              <a:buChar char="v"/>
            </a:pPr>
            <a:r>
              <a:rPr lang="en-US" b="1" dirty="0" smtClean="0"/>
              <a:t>Website Assistance: Mr. Guerra </a:t>
            </a:r>
            <a:r>
              <a:rPr lang="en-US" b="1" dirty="0" smtClean="0">
                <a:hlinkClick r:id="rId2"/>
              </a:rPr>
              <a:t>eguerra@academyolmc.org</a:t>
            </a:r>
            <a:endParaRPr lang="en-US" b="1" dirty="0" smtClean="0"/>
          </a:p>
          <a:p>
            <a:pPr marL="342900" indent="-342900">
              <a:buFont typeface="Wingdings" charset="2"/>
              <a:buChar char="v"/>
            </a:pPr>
            <a:r>
              <a:rPr lang="en-US" b="1" dirty="0" smtClean="0"/>
              <a:t>School Messenger Assistance: Mrs. Knowles </a:t>
            </a:r>
            <a:r>
              <a:rPr lang="en-US" b="1" dirty="0" smtClean="0">
                <a:hlinkClick r:id="rId3"/>
              </a:rPr>
              <a:t>lknowles@academyolmc.org</a:t>
            </a:r>
            <a:endParaRPr lang="en-US" b="1" dirty="0" smtClean="0"/>
          </a:p>
          <a:p>
            <a:pPr marL="342900" indent="-342900">
              <a:buFont typeface="Wingdings" charset="2"/>
              <a:buChar char="v"/>
            </a:pPr>
            <a:endParaRPr lang="en-US" sz="2400" b="1" dirty="0"/>
          </a:p>
          <a:p>
            <a:endParaRPr lang="en-US" sz="1800" b="1" dirty="0"/>
          </a:p>
        </p:txBody>
      </p:sp>
      <p:sp>
        <p:nvSpPr>
          <p:cNvPr id="4" name="Title 3"/>
          <p:cNvSpPr>
            <a:spLocks noGrp="1"/>
          </p:cNvSpPr>
          <p:nvPr>
            <p:ph type="title"/>
          </p:nvPr>
        </p:nvSpPr>
        <p:spPr>
          <a:xfrm>
            <a:off x="1594373" y="364769"/>
            <a:ext cx="5999167" cy="689009"/>
          </a:xfrm>
          <a:solidFill>
            <a:srgbClr val="927633"/>
          </a:solidFill>
        </p:spPr>
        <p:txBody>
          <a:bodyPr>
            <a:noAutofit/>
          </a:bodyPr>
          <a:lstStyle/>
          <a:p>
            <a:r>
              <a:rPr lang="is-IS" sz="4000" dirty="0" smtClean="0">
                <a:solidFill>
                  <a:schemeClr val="tx1"/>
                </a:solidFill>
              </a:rPr>
              <a:t>…</a:t>
            </a:r>
            <a:r>
              <a:rPr lang="en-US" sz="4000" dirty="0" smtClean="0">
                <a:solidFill>
                  <a:schemeClr val="tx1"/>
                </a:solidFill>
              </a:rPr>
              <a:t>Continued</a:t>
            </a:r>
            <a:endParaRPr lang="en-US" sz="4000" dirty="0">
              <a:solidFill>
                <a:schemeClr val="tx1"/>
              </a:solidFill>
            </a:endParaRPr>
          </a:p>
        </p:txBody>
      </p:sp>
    </p:spTree>
    <p:extLst>
      <p:ext uri="{BB962C8B-B14F-4D97-AF65-F5344CB8AC3E}">
        <p14:creationId xmlns:p14="http://schemas.microsoft.com/office/powerpoint/2010/main" val="230224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5116" y="2020824"/>
            <a:ext cx="5093887" cy="4005072"/>
          </a:xfrm>
        </p:spPr>
        <p:txBody>
          <a:bodyPr>
            <a:normAutofit/>
          </a:bodyPr>
          <a:lstStyle/>
          <a:p>
            <a:r>
              <a:rPr lang="en-US" sz="2400" b="1" dirty="0" smtClean="0"/>
              <a:t>WE TRULY HAVE THE BEST OF THE BEST!  </a:t>
            </a:r>
          </a:p>
          <a:p>
            <a:endParaRPr lang="en-US" sz="2400" b="1" dirty="0"/>
          </a:p>
          <a:p>
            <a:r>
              <a:rPr lang="en-US" sz="2400" b="1" dirty="0" smtClean="0"/>
              <a:t>Thank you to all of our parents that constantly contribute.  </a:t>
            </a:r>
          </a:p>
          <a:p>
            <a:endParaRPr lang="en-US" sz="2400" b="1" dirty="0"/>
          </a:p>
          <a:p>
            <a:r>
              <a:rPr lang="en-US" sz="2400" b="1" dirty="0" smtClean="0"/>
              <a:t>“FUND”RAISING </a:t>
            </a:r>
          </a:p>
          <a:p>
            <a:r>
              <a:rPr lang="en-US" sz="2400" b="1" dirty="0" smtClean="0"/>
              <a:t>VS. “FUN”RAISING</a:t>
            </a:r>
            <a:endParaRPr lang="en-US" sz="2400" b="1" dirty="0"/>
          </a:p>
        </p:txBody>
      </p:sp>
      <p:sp>
        <p:nvSpPr>
          <p:cNvPr id="3" name="Content Placeholder 2"/>
          <p:cNvSpPr>
            <a:spLocks noGrp="1"/>
          </p:cNvSpPr>
          <p:nvPr>
            <p:ph sz="quarter" idx="14"/>
          </p:nvPr>
        </p:nvSpPr>
        <p:spPr>
          <a:xfrm>
            <a:off x="5229003" y="229670"/>
            <a:ext cx="3769747" cy="4005072"/>
          </a:xfrm>
          <a:blipFill rotWithShape="1">
            <a:blip r:embed="rId2"/>
            <a:tile tx="0" ty="0" sx="100000" sy="100000" flip="none" algn="tl"/>
          </a:blipFill>
        </p:spPr>
        <p:txBody>
          <a:bodyPr/>
          <a:lstStyle/>
          <a:p>
            <a:pPr marL="342900" indent="-342900">
              <a:buFont typeface="Wingdings" charset="2"/>
              <a:buChar char="v"/>
            </a:pPr>
            <a:r>
              <a:rPr lang="en-US" sz="2400" b="1" dirty="0" smtClean="0">
                <a:solidFill>
                  <a:srgbClr val="927633"/>
                </a:solidFill>
              </a:rPr>
              <a:t>PARENTS GUILD EXECUTIVE BOARD</a:t>
            </a:r>
          </a:p>
          <a:p>
            <a:pPr marL="342900" indent="-342900">
              <a:buFont typeface="Wingdings" charset="2"/>
              <a:buChar char="v"/>
            </a:pPr>
            <a:r>
              <a:rPr lang="en-US" sz="2400" b="1" dirty="0" smtClean="0">
                <a:solidFill>
                  <a:srgbClr val="927633"/>
                </a:solidFill>
              </a:rPr>
              <a:t>CLASS PARENTS</a:t>
            </a:r>
          </a:p>
          <a:p>
            <a:pPr marL="342900" indent="-342900">
              <a:buFont typeface="Wingdings" charset="2"/>
              <a:buChar char="v"/>
            </a:pPr>
            <a:r>
              <a:rPr lang="en-US" sz="2400" b="1" dirty="0" smtClean="0">
                <a:solidFill>
                  <a:srgbClr val="927633"/>
                </a:solidFill>
              </a:rPr>
              <a:t>LUNCHTIME VOLUNTEERS</a:t>
            </a:r>
          </a:p>
          <a:p>
            <a:pPr marL="342900" indent="-342900">
              <a:buFont typeface="Wingdings" charset="2"/>
              <a:buChar char="v"/>
            </a:pPr>
            <a:r>
              <a:rPr lang="en-US" sz="2400" b="1" dirty="0" smtClean="0">
                <a:solidFill>
                  <a:srgbClr val="927633"/>
                </a:solidFill>
              </a:rPr>
              <a:t>CLASSROOM SPEAKERS</a:t>
            </a:r>
          </a:p>
          <a:p>
            <a:pPr marL="342900" indent="-342900">
              <a:buFont typeface="Wingdings" charset="2"/>
              <a:buChar char="v"/>
            </a:pPr>
            <a:r>
              <a:rPr lang="en-US" sz="2400" b="1" dirty="0" smtClean="0">
                <a:solidFill>
                  <a:srgbClr val="927633"/>
                </a:solidFill>
              </a:rPr>
              <a:t>CLASSTRIPS</a:t>
            </a:r>
          </a:p>
          <a:p>
            <a:pPr marL="342900" indent="-342900">
              <a:buFont typeface="Wingdings" charset="2"/>
              <a:buChar char="v"/>
            </a:pPr>
            <a:r>
              <a:rPr lang="en-US" sz="2400" b="1" dirty="0" smtClean="0">
                <a:solidFill>
                  <a:srgbClr val="927633"/>
                </a:solidFill>
              </a:rPr>
              <a:t>SHARING IDEAS</a:t>
            </a:r>
          </a:p>
          <a:p>
            <a:pPr marL="342900" indent="-342900">
              <a:buFont typeface="Wingdings" charset="2"/>
              <a:buChar char="v"/>
            </a:pPr>
            <a:endParaRPr lang="en-US" sz="2400" b="1" dirty="0" smtClean="0">
              <a:solidFill>
                <a:srgbClr val="927633"/>
              </a:solidFill>
            </a:endParaRPr>
          </a:p>
          <a:p>
            <a:pPr marL="342900" indent="-342900">
              <a:buFont typeface="Wingdings" charset="2"/>
              <a:buChar char="v"/>
            </a:pPr>
            <a:endParaRPr lang="en-US" dirty="0">
              <a:solidFill>
                <a:srgbClr val="927633"/>
              </a:solidFill>
            </a:endParaRPr>
          </a:p>
        </p:txBody>
      </p:sp>
      <p:sp>
        <p:nvSpPr>
          <p:cNvPr id="4" name="Title 3"/>
          <p:cNvSpPr>
            <a:spLocks noGrp="1"/>
          </p:cNvSpPr>
          <p:nvPr>
            <p:ph type="title"/>
          </p:nvPr>
        </p:nvSpPr>
        <p:spPr>
          <a:xfrm>
            <a:off x="270233" y="229670"/>
            <a:ext cx="4715561" cy="1257591"/>
          </a:xfrm>
        </p:spPr>
        <p:txBody>
          <a:bodyPr>
            <a:noAutofit/>
          </a:bodyPr>
          <a:lstStyle/>
          <a:p>
            <a:r>
              <a:rPr lang="en-US" sz="3600" dirty="0" smtClean="0"/>
              <a:t>PARENTAL INVOLVEMENT</a:t>
            </a:r>
            <a:endParaRPr lang="en-US" sz="3600" dirty="0"/>
          </a:p>
        </p:txBody>
      </p:sp>
      <p:pic>
        <p:nvPicPr>
          <p:cNvPr id="5" name="Picture 4" descr="IMG_39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08635" y="3929697"/>
            <a:ext cx="2729015" cy="2840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513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0" y="130241"/>
            <a:ext cx="7012540" cy="6801862"/>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Admissions/ Enrollment</a:t>
            </a:r>
          </a:p>
          <a:p>
            <a:pPr algn="ct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2016-2017: 269 Students </a:t>
            </a:r>
          </a:p>
          <a:p>
            <a:pPr algn="ct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2017-2018: 271 Students</a:t>
            </a:r>
          </a:p>
          <a:p>
            <a:pPr algn="ct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2018-2019: 278 Students will be Registered by the end of the week!</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descr="IMG_358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30573" y="1466067"/>
            <a:ext cx="3012937" cy="2259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4824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 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1797</TotalTime>
  <Words>1030</Words>
  <Application>Microsoft Macintosh PowerPoint</Application>
  <PresentationFormat>On-screen Show (4:3)</PresentationFormat>
  <Paragraphs>197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Black Tie</vt:lpstr>
      <vt:lpstr>State of The school</vt:lpstr>
      <vt:lpstr>Tonight’s agenda</vt:lpstr>
      <vt:lpstr>Please join us for prayer</vt:lpstr>
      <vt:lpstr>Our mission</vt:lpstr>
      <vt:lpstr>PowerPoint Presentation</vt:lpstr>
      <vt:lpstr>COMMUNICATION</vt:lpstr>
      <vt:lpstr>…Continued</vt:lpstr>
      <vt:lpstr>PARENTAL INVOLVEMENT</vt:lpstr>
      <vt:lpstr>PowerPoint Presentation</vt:lpstr>
      <vt:lpstr>MR. ED MCELROY Facilities/ Campus Upgrades</vt:lpstr>
      <vt:lpstr>PowerPoint Presentation</vt:lpstr>
      <vt:lpstr>CURRICULUM</vt:lpstr>
      <vt:lpstr>PowerPoint Presentation</vt:lpstr>
      <vt:lpstr>TECHNOLOGY Advancements</vt:lpstr>
      <vt:lpstr>OLMC Arts and enrichment</vt:lpstr>
      <vt:lpstr>FINANCES</vt:lpstr>
      <vt:lpstr>PowerPoint Presentation</vt:lpstr>
      <vt:lpstr>PowerPoint Presentation</vt:lpstr>
      <vt:lpstr>2018-2019 Personnel changes THANK YOU FOR ALL THAT YOU HAVE DONE FOR OLMC!</vt:lpstr>
      <vt:lpstr>FATHER DAN O’NEILL</vt:lpstr>
      <vt:lpstr>PowerPoint Presentation</vt:lpstr>
      <vt:lpstr>God Bless each of you!</vt:lpstr>
    </vt:vector>
  </TitlesOfParts>
  <Company>ACADEMY OLMC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school</dc:title>
  <dc:creator>MICHAEL  BRUNO</dc:creator>
  <cp:lastModifiedBy>MICHAEL  BRUNO</cp:lastModifiedBy>
  <cp:revision>58</cp:revision>
  <cp:lastPrinted>2018-04-12T21:18:59Z</cp:lastPrinted>
  <dcterms:created xsi:type="dcterms:W3CDTF">2018-04-11T20:12:05Z</dcterms:created>
  <dcterms:modified xsi:type="dcterms:W3CDTF">2018-04-13T16:45:06Z</dcterms:modified>
</cp:coreProperties>
</file>